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40" r:id="rId31"/>
    <p:sldId id="342" r:id="rId32"/>
    <p:sldId id="343" r:id="rId33"/>
    <p:sldId id="345" r:id="rId34"/>
    <p:sldId id="348" r:id="rId35"/>
    <p:sldId id="350" r:id="rId36"/>
    <p:sldId id="351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61" r:id="rId5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4477" autoAdjust="0"/>
  </p:normalViewPr>
  <p:slideViewPr>
    <p:cSldViewPr>
      <p:cViewPr varScale="1">
        <p:scale>
          <a:sx n="94" d="100"/>
          <a:sy n="94" d="100"/>
        </p:scale>
        <p:origin x="20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1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1531671-6A2A-491D-9D32-817DE32DA628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1EB11AE-A962-4A5E-B50E-07A5D96BAE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83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057FF97-CEBA-454C-92B7-8A2311E9E602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AD3484A-DEC6-4B5E-9D3F-9D8C389AA2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060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243E44-C4E2-41D0-8233-66019DF950E4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1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17478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7938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900" dirty="0">
                <a:latin typeface="Arial" panose="020B0604020202020204" pitchFamily="34" charset="0"/>
                <a:ea typeface="IPAMincho" charset="0"/>
                <a:cs typeface="IPAMincho" charset="0"/>
              </a:rPr>
              <a:t>Model for </a:t>
            </a:r>
            <a:r>
              <a:rPr lang="en-US" altLang="en-US" sz="900" dirty="0" err="1">
                <a:latin typeface="Arial" panose="020B0604020202020204" pitchFamily="34" charset="0"/>
                <a:ea typeface="IPAMincho" charset="0"/>
                <a:cs typeface="IPAMincho" charset="0"/>
              </a:rPr>
              <a:t>cGAS</a:t>
            </a:r>
            <a:r>
              <a:rPr lang="en-US" altLang="en-US" sz="900" dirty="0">
                <a:latin typeface="Arial" panose="020B0604020202020204" pitchFamily="34" charset="0"/>
                <a:ea typeface="IPAMincho" charset="0"/>
                <a:cs typeface="IPAMincho" charset="0"/>
              </a:rPr>
              <a:t>-Mediated Cytosolic DNA Sensing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 dirty="0">
              <a:latin typeface="Arial" panose="020B0604020202020204" pitchFamily="34" charset="0"/>
              <a:ea typeface="IPAMincho" charset="0"/>
              <a:cs typeface="IPAMincho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900" dirty="0">
                <a:latin typeface="Arial" panose="020B0604020202020204" pitchFamily="34" charset="0"/>
                <a:ea typeface="IPAMincho" charset="0"/>
                <a:cs typeface="IPAMincho" charset="0"/>
              </a:rPr>
              <a:t>Cytosolic DNA activates </a:t>
            </a:r>
            <a:r>
              <a:rPr lang="en-US" altLang="en-US" sz="900" dirty="0" err="1">
                <a:latin typeface="Arial" panose="020B0604020202020204" pitchFamily="34" charset="0"/>
                <a:ea typeface="IPAMincho" charset="0"/>
                <a:cs typeface="IPAMincho" charset="0"/>
              </a:rPr>
              <a:t>cGAS</a:t>
            </a:r>
            <a:r>
              <a:rPr lang="en-US" altLang="en-US" sz="900" dirty="0">
                <a:latin typeface="Arial" panose="020B0604020202020204" pitchFamily="34" charset="0"/>
                <a:ea typeface="IPAMincho" charset="0"/>
                <a:cs typeface="IPAMincho" charset="0"/>
              </a:rPr>
              <a:t> to form a dimeric </a:t>
            </a:r>
            <a:r>
              <a:rPr lang="en-US" altLang="en-US" sz="900" dirty="0" err="1">
                <a:latin typeface="Arial" panose="020B0604020202020204" pitchFamily="34" charset="0"/>
                <a:ea typeface="IPAMincho" charset="0"/>
                <a:cs typeface="IPAMincho" charset="0"/>
              </a:rPr>
              <a:t>cGAS</a:t>
            </a:r>
            <a:r>
              <a:rPr lang="en-US" altLang="en-US" sz="900" dirty="0">
                <a:latin typeface="Arial" panose="020B0604020202020204" pitchFamily="34" charset="0"/>
                <a:ea typeface="IPAMincho" charset="0"/>
                <a:cs typeface="IPAMincho" charset="0"/>
              </a:rPr>
              <a:t>-DNA complex which synthesizes 2′3′-cGAMP from ATP and GTP. As a high-affinity ligand for STING, 2′3′-cGAMP binds and activates STING through a series of structural changes. Activated STING then recruits TBK1 to phosphorylate IRF3 and activate IKK to phosphorylate </a:t>
            </a:r>
            <a:r>
              <a:rPr lang="en-US" altLang="en-US" sz="900" dirty="0" err="1">
                <a:latin typeface="Arial" panose="020B0604020202020204" pitchFamily="34" charset="0"/>
                <a:ea typeface="IPAMincho" charset="0"/>
                <a:cs typeface="IPAMincho" charset="0"/>
              </a:rPr>
              <a:t>IκB</a:t>
            </a:r>
            <a:r>
              <a:rPr lang="en-US" altLang="en-US" sz="900" dirty="0">
                <a:latin typeface="Arial" panose="020B0604020202020204" pitchFamily="34" charset="0"/>
                <a:ea typeface="IPAMincho" charset="0"/>
                <a:cs typeface="IPAMincho" charset="0"/>
              </a:rPr>
              <a:t>α, leading to IκBα degradation. IRF3 subsequently dimerizes and </a:t>
            </a:r>
            <a:r>
              <a:rPr lang="en-US" altLang="en-US" sz="900" dirty="0" err="1">
                <a:latin typeface="Arial" panose="020B0604020202020204" pitchFamily="34" charset="0"/>
                <a:ea typeface="IPAMincho" charset="0"/>
                <a:cs typeface="IPAMincho" charset="0"/>
              </a:rPr>
              <a:t>translocates</a:t>
            </a:r>
            <a:r>
              <a:rPr lang="en-US" altLang="en-US" sz="900" dirty="0">
                <a:latin typeface="Arial" panose="020B0604020202020204" pitchFamily="34" charset="0"/>
                <a:ea typeface="IPAMincho" charset="0"/>
                <a:cs typeface="IPAMincho" charset="0"/>
              </a:rPr>
              <a:t> into the nucleus along with NF-</a:t>
            </a:r>
            <a:r>
              <a:rPr lang="en-US" altLang="en-US" sz="900" dirty="0" err="1">
                <a:latin typeface="Arial" panose="020B0604020202020204" pitchFamily="34" charset="0"/>
                <a:ea typeface="IPAMincho" charset="0"/>
                <a:cs typeface="IPAMincho" charset="0"/>
              </a:rPr>
              <a:t>κB</a:t>
            </a:r>
            <a:r>
              <a:rPr lang="en-US" altLang="en-US" sz="900" dirty="0">
                <a:latin typeface="Arial" panose="020B0604020202020204" pitchFamily="34" charset="0"/>
                <a:ea typeface="IPAMincho" charset="0"/>
                <a:cs typeface="IPAMincho" charset="0"/>
              </a:rPr>
              <a:t> to induce the production of type I IFNs and other cytokines.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 dirty="0">
              <a:latin typeface="Arial" panose="020B0604020202020204" pitchFamily="34" charset="0"/>
              <a:ea typeface="IPAMincho" charset="0"/>
              <a:cs typeface="IPAMincho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 dirty="0">
              <a:latin typeface="Arial" panose="020B0604020202020204" pitchFamily="34" charset="0"/>
              <a:ea typeface="IPAMincho" charset="0"/>
              <a:cs typeface="IPAMincho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900" dirty="0">
              <a:latin typeface="Arial" panose="020B0604020202020204" pitchFamily="34" charset="0"/>
              <a:ea typeface="IPAMincho" charset="0"/>
              <a:cs typeface="IPA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36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B23ED-1F08-4487-B53E-5D4A2FFEA1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4% highly cross-linked agarose instead of 6% 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5600F9-E202-45FE-8C02-8538329B5EAC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869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BMDCs were primed with LPS (200ng/ml) and challenged with 300ng of poly(dA:dT) complexed with lipofectamine 2000 (untreated). 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1A4CCAB-9DF0-4897-9BF8-C954AF56185D}" type="slidenum">
              <a:rPr lang="en-US" altLang="en-US" smtClean="0">
                <a:latin typeface="Calibri" panose="020F0502020204030204" pitchFamily="34" charset="0"/>
              </a:rPr>
              <a:pPr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0CB-F71D-4213-98CA-C30F88540E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6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concentration of thymidine interrupts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deoxynu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cleotide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metabolism pathway, thereby halting DNA replication.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74433-87F6-4D1F-9E25-0E0EC816B5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95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thought it was something</a:t>
            </a:r>
            <a:r>
              <a:rPr lang="en-US" baseline="0" dirty="0"/>
              <a:t> to do with the GFP and individual clones, so </a:t>
            </a:r>
          </a:p>
          <a:p>
            <a:pPr marL="228600" indent="-228600">
              <a:buAutoNum type="arabicPeriod"/>
            </a:pPr>
            <a:r>
              <a:rPr lang="en-US" baseline="0" dirty="0"/>
              <a:t>Use N-term or C-term GFP tagged  cGAS</a:t>
            </a:r>
          </a:p>
          <a:p>
            <a:pPr marL="228600" indent="-228600">
              <a:buAutoNum type="arabicPeriod"/>
            </a:pPr>
            <a:r>
              <a:rPr lang="en-US" baseline="0" dirty="0"/>
              <a:t>Pick single clones and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0CB-F71D-4213-98CA-C30F88540E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7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cells are arrested at G1/S/G2 phase</a:t>
            </a:r>
            <a:r>
              <a:rPr lang="en-US" baseline="0" dirty="0"/>
              <a:t> for enough long time, the majority of the cGAS will be locating in the cytoplasm.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372A7-03CA-4D1B-B6BD-B58992D811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makes sense that</a:t>
            </a:r>
            <a:r>
              <a:rPr lang="en-US" baseline="0" dirty="0"/>
              <a:t> there should be a “real” inhibitor, but we really don’t want to see it’s heat sensitive, since it may indicate something not so good.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B23ED-1F08-4487-B53E-5D4A2FFEA1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6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used 5kda filter to concentrate,</a:t>
            </a:r>
            <a:r>
              <a:rPr lang="en-US" baseline="0" dirty="0"/>
              <a:t> it’s not small molecule. So it could be nucleotide (DNA or RNA), though DNA cause the precipitation of </a:t>
            </a:r>
            <a:r>
              <a:rPr lang="en-US" baseline="0" dirty="0" err="1"/>
              <a:t>cGAS</a:t>
            </a:r>
            <a:r>
              <a:rPr lang="en-US" baseline="0" dirty="0"/>
              <a:t>, but the </a:t>
            </a:r>
            <a:r>
              <a:rPr lang="en-US" baseline="0" dirty="0" err="1"/>
              <a:t>cGAS</a:t>
            </a:r>
            <a:r>
              <a:rPr lang="en-US" baseline="0" dirty="0"/>
              <a:t> activity is not that much affected. So the best guess seems to be RNA.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B23ED-1F08-4487-B53E-5D4A2FFEA1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5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09125-84D6-47A1-9FD5-53D44E0AB27C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7DBEB-EA71-44C6-81C2-55FDADAB91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2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6C7D3-7353-4807-BD76-88CFB5A2522A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A1AC-9AC3-47D4-BA98-E4D21300B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3CD39-D986-4DE6-BD45-0C80F166865C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8179E-8E67-4B9F-9BE4-E3446795D7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0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66C05-660A-4BC9-9AA5-B44861B2D7AD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2FF1E-F500-47EA-B715-7B914C768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769E7-FF06-48D0-9CD4-FA4311615783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99A60-2B2C-460D-924E-91F0F72D2C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8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CCB05-C0FB-4BB5-8D2E-84785916C09F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A4E25-75F9-4556-8A5D-20EE67D4BC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783C0-2C3A-486B-B6E6-875ABD93164A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B64F-EBCC-4111-8BCA-70840B95C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1E0CB-3408-406E-8D22-C291381F7201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C4CCF-D240-4E95-B1F3-A8C3CF6E3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A1AA8-4BCD-44F1-B61E-BB9DCF49E93A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6C78D-D53C-4633-8A9C-1310A83DA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9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578B0-0F90-46B5-94CA-3FCF71EE45E9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17B86-0CDD-4AA6-BE30-4BE4198C8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A71EC-A6B4-46A4-9B6A-2CE7F57F7E4C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5081E-7BD1-458F-BAC1-9875B9457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8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F1231EE-A859-4C69-BBD7-221E5C626693}" type="datetimeFigureOut">
              <a:rPr lang="en-US"/>
              <a:pPr>
                <a:defRPr/>
              </a:pPr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551005-DF1E-4B45-B6AD-D21F6A499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/index.php?title=File:Animal_cell_cycle-en.svg&amp;oldid=22973907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tif"/><Relationship Id="rId4" Type="http://schemas.openxmlformats.org/officeDocument/2006/relationships/image" Target="../media/image50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2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4129088" y="79375"/>
            <a:ext cx="884237" cy="306388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Figure 1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56" y="934995"/>
            <a:ext cx="5346700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5425646" y="6630987"/>
            <a:ext cx="3718354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i="1" dirty="0">
                <a:solidFill>
                  <a:schemeClr val="tx1"/>
                </a:solidFill>
              </a:rPr>
              <a:t>Molecular Cell</a:t>
            </a:r>
            <a:r>
              <a:rPr lang="en-US" altLang="en-US" sz="900" dirty="0">
                <a:solidFill>
                  <a:schemeClr val="tx1"/>
                </a:solidFill>
              </a:rPr>
              <a:t> 2014 54, 289-296DOI: (10.1016/j.molcel.2014.03.040)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3038" y="232569"/>
            <a:ext cx="32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cGAS</a:t>
            </a:r>
            <a:r>
              <a:rPr lang="en-US" dirty="0"/>
              <a:t> is the cytosolic DNA sensor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36495" y="996778"/>
            <a:ext cx="3203916" cy="2010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030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143000"/>
            <a:ext cx="79565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312738" y="233363"/>
            <a:ext cx="4441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RNase can significantly enhance cGAS activity</a:t>
            </a:r>
          </a:p>
        </p:txBody>
      </p:sp>
      <p:cxnSp>
        <p:nvCxnSpPr>
          <p:cNvPr id="7" name="Elbow Connector 6"/>
          <p:cNvCxnSpPr/>
          <p:nvPr/>
        </p:nvCxnSpPr>
        <p:spPr>
          <a:xfrm rot="5400000" flipH="1" flipV="1">
            <a:off x="3617119" y="3021806"/>
            <a:ext cx="1423988" cy="714375"/>
          </a:xfrm>
          <a:prstGeom prst="bentConnector3">
            <a:avLst>
              <a:gd name="adj1" fmla="val 12759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5400000" flipH="1" flipV="1">
            <a:off x="5145881" y="2940844"/>
            <a:ext cx="2043113" cy="752475"/>
          </a:xfrm>
          <a:prstGeom prst="bentConnector3">
            <a:avLst>
              <a:gd name="adj1" fmla="val 1096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817938" y="1925638"/>
            <a:ext cx="102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15x folds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656263" y="1741488"/>
            <a:ext cx="102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23x folds</a:t>
            </a:r>
          </a:p>
        </p:txBody>
      </p:sp>
      <p:sp>
        <p:nvSpPr>
          <p:cNvPr id="9224" name="TextBox 7"/>
          <p:cNvSpPr txBox="1">
            <a:spLocks noChangeArrowheads="1"/>
          </p:cNvSpPr>
          <p:nvPr/>
        </p:nvSpPr>
        <p:spPr bwMode="auto">
          <a:xfrm>
            <a:off x="7548563" y="6451600"/>
            <a:ext cx="159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Previous data</a:t>
            </a:r>
          </a:p>
        </p:txBody>
      </p:sp>
    </p:spTree>
    <p:extLst>
      <p:ext uri="{BB962C8B-B14F-4D97-AF65-F5344CB8AC3E}">
        <p14:creationId xmlns:p14="http://schemas.microsoft.com/office/powerpoint/2010/main" val="31277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65150"/>
            <a:ext cx="623411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752600" y="5791200"/>
            <a:ext cx="5208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Total RNA extracted from THP-1 cell S20 (Ctl and SeV stimulated) can inhibit cGAS activity in L929 S20. </a:t>
            </a:r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619125" y="228600"/>
            <a:ext cx="3197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RNA can inhibit cGAS activity</a:t>
            </a:r>
          </a:p>
        </p:txBody>
      </p:sp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7548563" y="6451600"/>
            <a:ext cx="159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Previous data</a:t>
            </a:r>
          </a:p>
        </p:txBody>
      </p:sp>
    </p:spTree>
    <p:extLst>
      <p:ext uri="{BB962C8B-B14F-4D97-AF65-F5344CB8AC3E}">
        <p14:creationId xmlns:p14="http://schemas.microsoft.com/office/powerpoint/2010/main" val="391929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/>
          <p:cNvSpPr txBox="1">
            <a:spLocks noChangeArrowheads="1"/>
          </p:cNvSpPr>
          <p:nvPr/>
        </p:nvSpPr>
        <p:spPr bwMode="auto">
          <a:xfrm>
            <a:off x="312738" y="233363"/>
            <a:ext cx="5211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Inhibition of cGAS by RNA can be abolished by RNase</a:t>
            </a:r>
          </a:p>
        </p:txBody>
      </p:sp>
      <p:sp>
        <p:nvSpPr>
          <p:cNvPr id="11267" name="TextBox 7"/>
          <p:cNvSpPr txBox="1">
            <a:spLocks noChangeArrowheads="1"/>
          </p:cNvSpPr>
          <p:nvPr/>
        </p:nvSpPr>
        <p:spPr bwMode="auto">
          <a:xfrm>
            <a:off x="457200" y="5900738"/>
            <a:ext cx="486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In all groups, 30ng of RNA was used; RNase used here is the RNase cocktail; For all reactions, 25ng cGAS with 100ng ISD is used in 15ul reaction. </a:t>
            </a:r>
          </a:p>
        </p:txBody>
      </p:sp>
      <p:pic>
        <p:nvPicPr>
          <p:cNvPr id="112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74390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57600" y="1828800"/>
            <a:ext cx="9906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86313" y="1828800"/>
            <a:ext cx="1995487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819900" y="1828800"/>
            <a:ext cx="10287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6" grpId="0" animBg="1"/>
      <p:bldP spid="46" grpId="1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>
            <a:spLocks noChangeArrowheads="1"/>
          </p:cNvSpPr>
          <p:nvPr/>
        </p:nvSpPr>
        <p:spPr bwMode="auto">
          <a:xfrm>
            <a:off x="457200" y="609600"/>
            <a:ext cx="75438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latin typeface="Arial" panose="020B0604020202020204" pitchFamily="34" charset="0"/>
              </a:rPr>
              <a:t>Properties of putative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inhibitor (from previous work)</a:t>
            </a:r>
          </a:p>
          <a:p>
            <a:pPr eaLnBrk="1" hangingPunct="1"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Bind to Q and CHT column quite well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It’s very big/heavy complex (eluted in void volume on gel filtrations, major activity in P100, or in the bottom fraction of glycerol/sucrose gradient centrifugation)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Heat sensitive (95 degree, 5min would kill the activity)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 “changes” after </a:t>
            </a:r>
            <a:r>
              <a:rPr lang="en-US" altLang="zh-CN" dirty="0" err="1">
                <a:latin typeface="Arial" panose="020B0604020202020204" pitchFamily="34" charset="0"/>
              </a:rPr>
              <a:t>Benzonase</a:t>
            </a:r>
            <a:r>
              <a:rPr lang="en-US" altLang="zh-CN" dirty="0">
                <a:latin typeface="Arial" panose="020B0604020202020204" pitchFamily="34" charset="0"/>
              </a:rPr>
              <a:t> treatment (molecular weight becomes smaller but with very low recovery)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RNase treatment kills 90% of the inhibitory activity in Q_100%B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RNase treatment kills 70% of the inhibitory activity in S20, 90% of the remaining activity is in the pellet fraction.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RNase increase the activity of recombinant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and also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in L929 S20 </a:t>
            </a:r>
            <a:r>
              <a:rPr lang="en-US" altLang="zh-CN" sz="1400" dirty="0">
                <a:latin typeface="Arial" panose="020B0604020202020204" pitchFamily="34" charset="0"/>
              </a:rPr>
              <a:t>(the effect is much more significant for L929 S20, a. more RNA binds to </a:t>
            </a:r>
            <a:r>
              <a:rPr lang="en-US" altLang="zh-CN" sz="1400" dirty="0" err="1">
                <a:latin typeface="Arial" panose="020B0604020202020204" pitchFamily="34" charset="0"/>
              </a:rPr>
              <a:t>cGAS</a:t>
            </a:r>
            <a:r>
              <a:rPr lang="en-US" altLang="zh-CN" sz="1400" dirty="0">
                <a:latin typeface="Arial" panose="020B0604020202020204" pitchFamily="34" charset="0"/>
              </a:rPr>
              <a:t> in S20; b. much less </a:t>
            </a:r>
            <a:r>
              <a:rPr lang="en-US" altLang="zh-CN" sz="1400" dirty="0" err="1">
                <a:latin typeface="Arial" panose="020B0604020202020204" pitchFamily="34" charset="0"/>
              </a:rPr>
              <a:t>cGAS</a:t>
            </a:r>
            <a:r>
              <a:rPr lang="en-US" altLang="zh-CN" sz="1400" dirty="0">
                <a:latin typeface="Arial" panose="020B0604020202020204" pitchFamily="34" charset="0"/>
              </a:rPr>
              <a:t> protein in L929 S20; c. Detection method, RNase increase the response of cells to </a:t>
            </a:r>
            <a:r>
              <a:rPr lang="en-US" altLang="zh-CN" sz="1400" dirty="0" err="1">
                <a:latin typeface="Arial" panose="020B0604020202020204" pitchFamily="34" charset="0"/>
              </a:rPr>
              <a:t>cGAMP</a:t>
            </a:r>
            <a:r>
              <a:rPr lang="en-US" altLang="zh-CN" sz="1400" dirty="0">
                <a:latin typeface="Arial" panose="020B0604020202020204" pitchFamily="34" charset="0"/>
              </a:rPr>
              <a:t> delivery)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RNA extracted from 293T, L929 and THP-1 cells can potently inhibit 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cGAS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activity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Inhibitory effect from RNA is not heat sensitive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6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084263"/>
            <a:ext cx="4529137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5" t="1787" b="298"/>
          <a:stretch>
            <a:fillRect/>
          </a:stretch>
        </p:blipFill>
        <p:spPr bwMode="auto">
          <a:xfrm>
            <a:off x="5972175" y="1084263"/>
            <a:ext cx="1677988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312738" y="233363"/>
            <a:ext cx="4957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>
                <a:latin typeface="Calibri" panose="020F0502020204030204" pitchFamily="34" charset="0"/>
              </a:rPr>
              <a:t>Synthetic ssRNA have potent cGAS inhibitory effect</a:t>
            </a: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343"/>
          <a:stretch>
            <a:fillRect/>
          </a:stretch>
        </p:blipFill>
        <p:spPr bwMode="auto">
          <a:xfrm>
            <a:off x="623888" y="1084263"/>
            <a:ext cx="5429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7700963" y="1568450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700963" y="2482850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7961313" y="1246188"/>
            <a:ext cx="1182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Inorganic </a:t>
            </a:r>
          </a:p>
          <a:p>
            <a:r>
              <a:rPr lang="en-US" altLang="en-US"/>
              <a:t>phosphate</a:t>
            </a:r>
          </a:p>
        </p:txBody>
      </p:sp>
      <p:sp>
        <p:nvSpPr>
          <p:cNvPr id="14345" name="TextBox 10"/>
          <p:cNvSpPr txBox="1">
            <a:spLocks noChangeArrowheads="1"/>
          </p:cNvSpPr>
          <p:nvPr/>
        </p:nvSpPr>
        <p:spPr bwMode="auto">
          <a:xfrm>
            <a:off x="7961313" y="2298700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cGAMP</a:t>
            </a:r>
          </a:p>
        </p:txBody>
      </p:sp>
      <p:sp>
        <p:nvSpPr>
          <p:cNvPr id="14346" name="Rectangle 3"/>
          <p:cNvSpPr>
            <a:spLocks noChangeArrowheads="1"/>
          </p:cNvSpPr>
          <p:nvPr/>
        </p:nvSpPr>
        <p:spPr bwMode="auto">
          <a:xfrm>
            <a:off x="444500" y="5711825"/>
            <a:ext cx="8215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45nt ssRNA F: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r>
              <a:rPr lang="en-US" altLang="en-US"/>
              <a:t>45nt ssRNA R: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UUUGUUUUUGUUUUGUUUGUUGUGUUGUUUGUUUUGUUUUUGUUU</a:t>
            </a:r>
          </a:p>
          <a:p>
            <a:r>
              <a:rPr lang="en-US" altLang="en-US"/>
              <a:t>45bp dsRNA: annealed from 45nt ssRNA F&amp;R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97513" y="989013"/>
            <a:ext cx="2203450" cy="2619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644900"/>
            <a:ext cx="3944937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73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857250" y="1452563"/>
            <a:ext cx="7343775" cy="2755900"/>
            <a:chOff x="1323975" y="3710734"/>
            <a:chExt cx="7343776" cy="2756203"/>
          </a:xfrm>
        </p:grpSpPr>
        <p:pic>
          <p:nvPicPr>
            <p:cNvPr id="15366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" t="61533" r="1521" b="2432"/>
            <a:stretch>
              <a:fillRect/>
            </a:stretch>
          </p:blipFill>
          <p:spPr bwMode="auto">
            <a:xfrm>
              <a:off x="1323975" y="4561937"/>
              <a:ext cx="7343776" cy="190500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7" name="TextBox 3"/>
            <p:cNvSpPr txBox="1">
              <a:spLocks noChangeArrowheads="1"/>
            </p:cNvSpPr>
            <p:nvPr/>
          </p:nvSpPr>
          <p:spPr bwMode="auto">
            <a:xfrm>
              <a:off x="1580442" y="4018523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5368" name="TextBox 5"/>
            <p:cNvSpPr txBox="1">
              <a:spLocks noChangeArrowheads="1"/>
            </p:cNvSpPr>
            <p:nvPr/>
          </p:nvSpPr>
          <p:spPr bwMode="auto">
            <a:xfrm rot="-2636942">
              <a:off x="31146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69" name="TextBox 6"/>
            <p:cNvSpPr txBox="1">
              <a:spLocks noChangeArrowheads="1"/>
            </p:cNvSpPr>
            <p:nvPr/>
          </p:nvSpPr>
          <p:spPr bwMode="auto">
            <a:xfrm rot="-2636942">
              <a:off x="38061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0" name="TextBox 8"/>
            <p:cNvSpPr txBox="1">
              <a:spLocks noChangeArrowheads="1"/>
            </p:cNvSpPr>
            <p:nvPr/>
          </p:nvSpPr>
          <p:spPr bwMode="auto">
            <a:xfrm>
              <a:off x="32034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25nt ssDNA F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32035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2" name="TextBox 5"/>
            <p:cNvSpPr txBox="1">
              <a:spLocks noChangeArrowheads="1"/>
            </p:cNvSpPr>
            <p:nvPr/>
          </p:nvSpPr>
          <p:spPr bwMode="auto">
            <a:xfrm rot="-2636942">
              <a:off x="45624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73" name="TextBox 6"/>
            <p:cNvSpPr txBox="1">
              <a:spLocks noChangeArrowheads="1"/>
            </p:cNvSpPr>
            <p:nvPr/>
          </p:nvSpPr>
          <p:spPr bwMode="auto">
            <a:xfrm rot="-2636942">
              <a:off x="52539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4" name="TextBox 8"/>
            <p:cNvSpPr txBox="1">
              <a:spLocks noChangeArrowheads="1"/>
            </p:cNvSpPr>
            <p:nvPr/>
          </p:nvSpPr>
          <p:spPr bwMode="auto">
            <a:xfrm>
              <a:off x="46512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25nt ssDNA R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46513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6" name="TextBox 5"/>
            <p:cNvSpPr txBox="1">
              <a:spLocks noChangeArrowheads="1"/>
            </p:cNvSpPr>
            <p:nvPr/>
          </p:nvSpPr>
          <p:spPr bwMode="auto">
            <a:xfrm rot="-2636942">
              <a:off x="59461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77" name="TextBox 6"/>
            <p:cNvSpPr txBox="1">
              <a:spLocks noChangeArrowheads="1"/>
            </p:cNvSpPr>
            <p:nvPr/>
          </p:nvSpPr>
          <p:spPr bwMode="auto">
            <a:xfrm rot="-2636942">
              <a:off x="66376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8" name="TextBox 8"/>
            <p:cNvSpPr txBox="1">
              <a:spLocks noChangeArrowheads="1"/>
            </p:cNvSpPr>
            <p:nvPr/>
          </p:nvSpPr>
          <p:spPr bwMode="auto">
            <a:xfrm>
              <a:off x="60349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ssDNA F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60356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80" name="TextBox 5"/>
            <p:cNvSpPr txBox="1">
              <a:spLocks noChangeArrowheads="1"/>
            </p:cNvSpPr>
            <p:nvPr/>
          </p:nvSpPr>
          <p:spPr bwMode="auto">
            <a:xfrm rot="-2636942">
              <a:off x="73939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81" name="TextBox 6"/>
            <p:cNvSpPr txBox="1">
              <a:spLocks noChangeArrowheads="1"/>
            </p:cNvSpPr>
            <p:nvPr/>
          </p:nvSpPr>
          <p:spPr bwMode="auto">
            <a:xfrm rot="-2636942">
              <a:off x="80854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82" name="TextBox 8"/>
            <p:cNvSpPr txBox="1">
              <a:spLocks noChangeArrowheads="1"/>
            </p:cNvSpPr>
            <p:nvPr/>
          </p:nvSpPr>
          <p:spPr bwMode="auto">
            <a:xfrm>
              <a:off x="74827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ssDNA R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74834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84" name="TextBox 5"/>
            <p:cNvSpPr txBox="1">
              <a:spLocks noChangeArrowheads="1"/>
            </p:cNvSpPr>
            <p:nvPr/>
          </p:nvSpPr>
          <p:spPr bwMode="auto">
            <a:xfrm rot="-2636942">
              <a:off x="2222711" y="4057112"/>
              <a:ext cx="9476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45nt ssRNA 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30ng</a:t>
              </a:r>
            </a:p>
          </p:txBody>
        </p:sp>
      </p:grp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312738" y="233363"/>
            <a:ext cx="4475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Synthetic ssDNAs do NOT inhibit cGAS activity</a:t>
            </a:r>
          </a:p>
        </p:txBody>
      </p:sp>
      <p:sp>
        <p:nvSpPr>
          <p:cNvPr id="15364" name="Rectangle 22"/>
          <p:cNvSpPr>
            <a:spLocks noChangeArrowheads="1"/>
          </p:cNvSpPr>
          <p:nvPr/>
        </p:nvSpPr>
        <p:spPr bwMode="auto">
          <a:xfrm>
            <a:off x="623888" y="5129213"/>
            <a:ext cx="82153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25nt ssDNA F: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25nt ssDNA R: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TTTGTTTTTGTTTTGTTTGTTGTGT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45nt ssDNA F: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45nt ssDNA R: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TTTGTTTTTGTTTTGTTTGTTGTGTTGTTTGTTTTGTTTTTGTTT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7434263" y="4637088"/>
            <a:ext cx="1531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@24ng hcGAS w/ 100ng ISD</a:t>
            </a:r>
          </a:p>
        </p:txBody>
      </p:sp>
    </p:spTree>
    <p:extLst>
      <p:ext uri="{BB962C8B-B14F-4D97-AF65-F5344CB8AC3E}">
        <p14:creationId xmlns:p14="http://schemas.microsoft.com/office/powerpoint/2010/main" val="126429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46"/>
          <p:cNvGrpSpPr>
            <a:grpSpLocks/>
          </p:cNvGrpSpPr>
          <p:nvPr/>
        </p:nvGrpSpPr>
        <p:grpSpPr bwMode="auto">
          <a:xfrm>
            <a:off x="398463" y="1192213"/>
            <a:ext cx="8183562" cy="1890712"/>
            <a:chOff x="398248" y="1192811"/>
            <a:chExt cx="8183661" cy="1889582"/>
          </a:xfrm>
        </p:grpSpPr>
        <p:pic>
          <p:nvPicPr>
            <p:cNvPr id="1639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48" y="1893673"/>
              <a:ext cx="4767801" cy="118872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5404" y="1893673"/>
              <a:ext cx="3346505" cy="118872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94" name="TextBox 5"/>
            <p:cNvSpPr txBox="1">
              <a:spLocks noChangeArrowheads="1"/>
            </p:cNvSpPr>
            <p:nvPr/>
          </p:nvSpPr>
          <p:spPr bwMode="auto">
            <a:xfrm>
              <a:off x="905576" y="1478174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6395" name="TextBox 6"/>
            <p:cNvSpPr txBox="1">
              <a:spLocks noChangeArrowheads="1"/>
            </p:cNvSpPr>
            <p:nvPr/>
          </p:nvSpPr>
          <p:spPr bwMode="auto">
            <a:xfrm>
              <a:off x="398248" y="1524341"/>
              <a:ext cx="4379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16396" name="TextBox 7"/>
            <p:cNvSpPr txBox="1">
              <a:spLocks noChangeArrowheads="1"/>
            </p:cNvSpPr>
            <p:nvPr/>
          </p:nvSpPr>
          <p:spPr bwMode="auto">
            <a:xfrm rot="-2636942">
              <a:off x="1481381" y="1608600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397" name="TextBox 8"/>
            <p:cNvSpPr txBox="1">
              <a:spLocks noChangeArrowheads="1"/>
            </p:cNvSpPr>
            <p:nvPr/>
          </p:nvSpPr>
          <p:spPr bwMode="auto">
            <a:xfrm rot="-2636942">
              <a:off x="1975134" y="1608600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398" name="TextBox 8"/>
            <p:cNvSpPr txBox="1">
              <a:spLocks noChangeArrowheads="1"/>
            </p:cNvSpPr>
            <p:nvPr/>
          </p:nvSpPr>
          <p:spPr bwMode="auto">
            <a:xfrm>
              <a:off x="1459681" y="1196939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23S E.coli Ribosome RNA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(2900nt)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>
              <a:off x="1460298" y="1565650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0" name="TextBox 5"/>
            <p:cNvSpPr txBox="1">
              <a:spLocks noChangeArrowheads="1"/>
            </p:cNvSpPr>
            <p:nvPr/>
          </p:nvSpPr>
          <p:spPr bwMode="auto">
            <a:xfrm rot="-2636942">
              <a:off x="2392428" y="1608600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01" name="TextBox 6"/>
            <p:cNvSpPr txBox="1">
              <a:spLocks noChangeArrowheads="1"/>
            </p:cNvSpPr>
            <p:nvPr/>
          </p:nvSpPr>
          <p:spPr bwMode="auto">
            <a:xfrm rot="-2636942">
              <a:off x="2886181" y="1608600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02" name="TextBox 17"/>
            <p:cNvSpPr txBox="1">
              <a:spLocks noChangeArrowheads="1"/>
            </p:cNvSpPr>
            <p:nvPr/>
          </p:nvSpPr>
          <p:spPr bwMode="auto">
            <a:xfrm rot="-2636942">
              <a:off x="3429627" y="1604478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03" name="TextBox 18"/>
            <p:cNvSpPr txBox="1">
              <a:spLocks noChangeArrowheads="1"/>
            </p:cNvSpPr>
            <p:nvPr/>
          </p:nvSpPr>
          <p:spPr bwMode="auto">
            <a:xfrm rot="-2636942">
              <a:off x="3923380" y="1604478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04" name="TextBox 8"/>
            <p:cNvSpPr txBox="1">
              <a:spLocks noChangeArrowheads="1"/>
            </p:cNvSpPr>
            <p:nvPr/>
          </p:nvSpPr>
          <p:spPr bwMode="auto">
            <a:xfrm>
              <a:off x="3407927" y="1192817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16S E.coli Ribosome RNA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(1500nt)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>
              <a:off x="3408184" y="1562477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6" name="TextBox 5"/>
            <p:cNvSpPr txBox="1">
              <a:spLocks noChangeArrowheads="1"/>
            </p:cNvSpPr>
            <p:nvPr/>
          </p:nvSpPr>
          <p:spPr bwMode="auto">
            <a:xfrm rot="-2636942">
              <a:off x="4340674" y="1604478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07" name="TextBox 6"/>
            <p:cNvSpPr txBox="1">
              <a:spLocks noChangeArrowheads="1"/>
            </p:cNvSpPr>
            <p:nvPr/>
          </p:nvSpPr>
          <p:spPr bwMode="auto">
            <a:xfrm rot="-2636942">
              <a:off x="4834427" y="1604478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08" name="TextBox 23"/>
            <p:cNvSpPr txBox="1">
              <a:spLocks noChangeArrowheads="1"/>
            </p:cNvSpPr>
            <p:nvPr/>
          </p:nvSpPr>
          <p:spPr bwMode="auto">
            <a:xfrm rot="-2636942">
              <a:off x="6811269" y="1608594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09" name="TextBox 24"/>
            <p:cNvSpPr txBox="1">
              <a:spLocks noChangeArrowheads="1"/>
            </p:cNvSpPr>
            <p:nvPr/>
          </p:nvSpPr>
          <p:spPr bwMode="auto">
            <a:xfrm rot="-2636942">
              <a:off x="7305022" y="1608594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10" name="TextBox 8"/>
            <p:cNvSpPr txBox="1">
              <a:spLocks noChangeArrowheads="1"/>
            </p:cNvSpPr>
            <p:nvPr/>
          </p:nvSpPr>
          <p:spPr bwMode="auto">
            <a:xfrm>
              <a:off x="6789569" y="1196933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E.coli Ribosome RNA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6789600" y="1565650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12" name="TextBox 5"/>
            <p:cNvSpPr txBox="1">
              <a:spLocks noChangeArrowheads="1"/>
            </p:cNvSpPr>
            <p:nvPr/>
          </p:nvSpPr>
          <p:spPr bwMode="auto">
            <a:xfrm rot="-2636942">
              <a:off x="7722316" y="1608594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13" name="TextBox 6"/>
            <p:cNvSpPr txBox="1">
              <a:spLocks noChangeArrowheads="1"/>
            </p:cNvSpPr>
            <p:nvPr/>
          </p:nvSpPr>
          <p:spPr bwMode="auto">
            <a:xfrm rot="-2636942">
              <a:off x="8216069" y="1608594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14" name="TextBox 29"/>
            <p:cNvSpPr txBox="1">
              <a:spLocks noChangeArrowheads="1"/>
            </p:cNvSpPr>
            <p:nvPr/>
          </p:nvSpPr>
          <p:spPr bwMode="auto">
            <a:xfrm rot="-2636942">
              <a:off x="5299621" y="1604472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15" name="TextBox 30"/>
            <p:cNvSpPr txBox="1">
              <a:spLocks noChangeArrowheads="1"/>
            </p:cNvSpPr>
            <p:nvPr/>
          </p:nvSpPr>
          <p:spPr bwMode="auto">
            <a:xfrm rot="-2636942">
              <a:off x="5793374" y="1604472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16" name="TextBox 8"/>
            <p:cNvSpPr txBox="1">
              <a:spLocks noChangeArrowheads="1"/>
            </p:cNvSpPr>
            <p:nvPr/>
          </p:nvSpPr>
          <p:spPr bwMode="auto">
            <a:xfrm>
              <a:off x="5277921" y="1192811"/>
              <a:ext cx="12134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5S E.coli Ribosome RNA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5278282" y="1562477"/>
              <a:ext cx="12128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18" name="TextBox 5"/>
            <p:cNvSpPr txBox="1">
              <a:spLocks noChangeArrowheads="1"/>
            </p:cNvSpPr>
            <p:nvPr/>
          </p:nvSpPr>
          <p:spPr bwMode="auto">
            <a:xfrm rot="-2636942">
              <a:off x="6210668" y="1604472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6387" name="TextBox 39"/>
          <p:cNvSpPr txBox="1">
            <a:spLocks noChangeArrowheads="1"/>
          </p:cNvSpPr>
          <p:nvPr/>
        </p:nvSpPr>
        <p:spPr bwMode="auto">
          <a:xfrm>
            <a:off x="6932613" y="4381500"/>
            <a:ext cx="1335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4235450" y="3097213"/>
            <a:ext cx="5651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1.7nM</a:t>
            </a:r>
          </a:p>
        </p:txBody>
      </p:sp>
      <p:sp>
        <p:nvSpPr>
          <p:cNvPr id="16389" name="TextBox 47"/>
          <p:cNvSpPr txBox="1">
            <a:spLocks noChangeArrowheads="1"/>
          </p:cNvSpPr>
          <p:nvPr/>
        </p:nvSpPr>
        <p:spPr bwMode="auto">
          <a:xfrm>
            <a:off x="2303463" y="3089275"/>
            <a:ext cx="565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0.9nM</a:t>
            </a:r>
          </a:p>
        </p:txBody>
      </p:sp>
      <p:sp>
        <p:nvSpPr>
          <p:cNvPr id="16390" name="TextBox 48"/>
          <p:cNvSpPr txBox="1">
            <a:spLocks noChangeArrowheads="1"/>
          </p:cNvSpPr>
          <p:nvPr/>
        </p:nvSpPr>
        <p:spPr bwMode="auto">
          <a:xfrm>
            <a:off x="288925" y="173038"/>
            <a:ext cx="418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Both 16S and 23S E.coli rRNA inhibits cGAS</a:t>
            </a:r>
          </a:p>
        </p:txBody>
      </p:sp>
      <p:pic>
        <p:nvPicPr>
          <p:cNvPr id="16391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3454400"/>
            <a:ext cx="19431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9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5"/>
          <a:stretch>
            <a:fillRect/>
          </a:stretch>
        </p:blipFill>
        <p:spPr bwMode="auto">
          <a:xfrm>
            <a:off x="188913" y="5565775"/>
            <a:ext cx="67691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312738" y="233363"/>
            <a:ext cx="5100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ssRNA inhibits cGAS in sequence dependent manner</a:t>
            </a:r>
          </a:p>
        </p:txBody>
      </p:sp>
      <p:sp>
        <p:nvSpPr>
          <p:cNvPr id="17412" name="TextBox 1"/>
          <p:cNvSpPr txBox="1">
            <a:spLocks noChangeArrowheads="1"/>
          </p:cNvSpPr>
          <p:nvPr/>
        </p:nvSpPr>
        <p:spPr bwMode="auto">
          <a:xfrm>
            <a:off x="6823075" y="5616575"/>
            <a:ext cx="1209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Changing U-&gt;A</a:t>
            </a: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6827838" y="5851525"/>
            <a:ext cx="1216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Changing G-&gt;C</a:t>
            </a:r>
          </a:p>
        </p:txBody>
      </p:sp>
      <p:pic>
        <p:nvPicPr>
          <p:cNvPr id="174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12800"/>
            <a:ext cx="42672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935288" y="758825"/>
            <a:ext cx="958850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94138" y="758825"/>
            <a:ext cx="876300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52650" y="2759075"/>
            <a:ext cx="2636838" cy="2054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3038" y="5616575"/>
            <a:ext cx="7870825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73038" y="5851525"/>
            <a:ext cx="7870825" cy="233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5100" y="6092825"/>
            <a:ext cx="7870825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42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070475"/>
            <a:ext cx="87360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7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846138"/>
            <a:ext cx="5116512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4635500"/>
            <a:ext cx="7672387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312738" y="233363"/>
            <a:ext cx="4832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Shorter version of ssRNA R does NOT inhibit cGAS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400" y="2566988"/>
            <a:ext cx="957263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6113" y="6191250"/>
            <a:ext cx="5297487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2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rna.informatik.uni-freiburg.de/DownloadFile.jsp?jobID=4394271&amp;toolName=LocARNA&amp;fileNameOrType=input.out/al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537075"/>
            <a:ext cx="3452812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7585075" y="5946775"/>
            <a:ext cx="11763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ISD: 220nM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Oligo: 400nM</a:t>
            </a:r>
          </a:p>
        </p:txBody>
      </p:sp>
      <p:sp>
        <p:nvSpPr>
          <p:cNvPr id="19460" name="TextBox 14"/>
          <p:cNvSpPr txBox="1">
            <a:spLocks noChangeArrowheads="1"/>
          </p:cNvSpPr>
          <p:nvPr/>
        </p:nvSpPr>
        <p:spPr bwMode="auto">
          <a:xfrm>
            <a:off x="288925" y="173038"/>
            <a:ext cx="5586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1800">
                <a:latin typeface="Arial" panose="020B0604020202020204" pitchFamily="34" charset="0"/>
              </a:rPr>
              <a:t>40nt ssRNA R does NOT inhibit cGAS (RNA_004)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1800">
                <a:latin typeface="Arial" panose="020B0604020202020204" pitchFamily="34" charset="0"/>
              </a:rPr>
              <a:t>E.coli 16S rRNA fragment inhibits cGAS</a:t>
            </a:r>
          </a:p>
        </p:txBody>
      </p:sp>
      <p:grpSp>
        <p:nvGrpSpPr>
          <p:cNvPr id="19461" name="Group 6"/>
          <p:cNvGrpSpPr>
            <a:grpSpLocks/>
          </p:cNvGrpSpPr>
          <p:nvPr/>
        </p:nvGrpSpPr>
        <p:grpSpPr bwMode="auto">
          <a:xfrm>
            <a:off x="630238" y="1752600"/>
            <a:ext cx="7507287" cy="2562225"/>
            <a:chOff x="996264" y="661016"/>
            <a:chExt cx="7507323" cy="2562811"/>
          </a:xfrm>
        </p:grpSpPr>
        <p:pic>
          <p:nvPicPr>
            <p:cNvPr id="19469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01"/>
            <a:stretch>
              <a:fillRect/>
            </a:stretch>
          </p:blipFill>
          <p:spPr bwMode="auto">
            <a:xfrm>
              <a:off x="996264" y="1261677"/>
              <a:ext cx="1367995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0" name="TextBox 8"/>
            <p:cNvSpPr txBox="1">
              <a:spLocks noChangeArrowheads="1"/>
            </p:cNvSpPr>
            <p:nvPr/>
          </p:nvSpPr>
          <p:spPr bwMode="auto">
            <a:xfrm>
              <a:off x="1906822" y="709417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9471" name="TextBox 9"/>
            <p:cNvSpPr txBox="1">
              <a:spLocks noChangeArrowheads="1"/>
            </p:cNvSpPr>
            <p:nvPr/>
          </p:nvSpPr>
          <p:spPr bwMode="auto">
            <a:xfrm>
              <a:off x="1115113" y="795142"/>
              <a:ext cx="4379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19472" name="TextBox 8"/>
            <p:cNvSpPr txBox="1">
              <a:spLocks noChangeArrowheads="1"/>
            </p:cNvSpPr>
            <p:nvPr/>
          </p:nvSpPr>
          <p:spPr bwMode="auto">
            <a:xfrm>
              <a:off x="2461860" y="791860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RNA_001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3" name="TextBox 8"/>
            <p:cNvSpPr txBox="1">
              <a:spLocks noChangeArrowheads="1"/>
            </p:cNvSpPr>
            <p:nvPr/>
          </p:nvSpPr>
          <p:spPr bwMode="auto">
            <a:xfrm>
              <a:off x="3240334" y="787738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RNA_004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pic>
          <p:nvPicPr>
            <p:cNvPr id="19474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724"/>
            <a:stretch>
              <a:fillRect/>
            </a:stretch>
          </p:blipFill>
          <p:spPr bwMode="auto">
            <a:xfrm>
              <a:off x="3947028" y="1256664"/>
              <a:ext cx="2900233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5" name="TextBox 13"/>
            <p:cNvSpPr txBox="1">
              <a:spLocks noChangeArrowheads="1"/>
            </p:cNvSpPr>
            <p:nvPr/>
          </p:nvSpPr>
          <p:spPr bwMode="auto">
            <a:xfrm rot="-2636942">
              <a:off x="6851960" y="669038"/>
              <a:ext cx="1122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E.Coli ribosome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RNA 30ng</a:t>
              </a:r>
            </a:p>
          </p:txBody>
        </p:sp>
        <p:sp>
          <p:nvSpPr>
            <p:cNvPr id="19476" name="TextBox 8"/>
            <p:cNvSpPr txBox="1">
              <a:spLocks noChangeArrowheads="1"/>
            </p:cNvSpPr>
            <p:nvPr/>
          </p:nvSpPr>
          <p:spPr bwMode="auto">
            <a:xfrm>
              <a:off x="4079112" y="829899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RNA_005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7" name="TextBox 8"/>
            <p:cNvSpPr txBox="1">
              <a:spLocks noChangeArrowheads="1"/>
            </p:cNvSpPr>
            <p:nvPr/>
          </p:nvSpPr>
          <p:spPr bwMode="auto">
            <a:xfrm>
              <a:off x="4709303" y="825777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RNA_006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8" name="TextBox 8"/>
            <p:cNvSpPr txBox="1">
              <a:spLocks noChangeArrowheads="1"/>
            </p:cNvSpPr>
            <p:nvPr/>
          </p:nvSpPr>
          <p:spPr bwMode="auto">
            <a:xfrm>
              <a:off x="5490347" y="661016"/>
              <a:ext cx="5246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16S(575-619)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9" name="TextBox 8"/>
            <p:cNvSpPr txBox="1">
              <a:spLocks noChangeArrowheads="1"/>
            </p:cNvSpPr>
            <p:nvPr/>
          </p:nvSpPr>
          <p:spPr bwMode="auto">
            <a:xfrm>
              <a:off x="6227634" y="813416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Alu_RNA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80" name="TextBox 8"/>
            <p:cNvSpPr txBox="1">
              <a:spLocks noChangeArrowheads="1"/>
            </p:cNvSpPr>
            <p:nvPr/>
          </p:nvSpPr>
          <p:spPr bwMode="auto">
            <a:xfrm>
              <a:off x="7674491" y="765130"/>
              <a:ext cx="63174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ssRNA R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pic>
          <p:nvPicPr>
            <p:cNvPr id="19481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73"/>
            <a:stretch>
              <a:fillRect/>
            </a:stretch>
          </p:blipFill>
          <p:spPr bwMode="auto">
            <a:xfrm>
              <a:off x="2434575" y="1256664"/>
              <a:ext cx="1442137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82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8"/>
            <a:stretch>
              <a:fillRect/>
            </a:stretch>
          </p:blipFill>
          <p:spPr bwMode="auto">
            <a:xfrm>
              <a:off x="6904931" y="1256664"/>
              <a:ext cx="1598656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318125"/>
            <a:ext cx="5967413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8775" y="1857375"/>
            <a:ext cx="5967413" cy="3867150"/>
            <a:chOff x="358392" y="1856704"/>
            <a:chExt cx="5968501" cy="3868079"/>
          </a:xfrm>
        </p:grpSpPr>
        <p:sp>
          <p:nvSpPr>
            <p:cNvPr id="23" name="Rectangle 22"/>
            <p:cNvSpPr/>
            <p:nvPr/>
          </p:nvSpPr>
          <p:spPr>
            <a:xfrm>
              <a:off x="2030335" y="1856704"/>
              <a:ext cx="1511576" cy="25628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8392" y="5324637"/>
              <a:ext cx="5968501" cy="4001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358775" y="1719263"/>
            <a:ext cx="5967413" cy="4589462"/>
            <a:chOff x="-2582317" y="1696221"/>
            <a:chExt cx="5968501" cy="4590801"/>
          </a:xfrm>
        </p:grpSpPr>
        <p:sp>
          <p:nvSpPr>
            <p:cNvPr id="42" name="Rectangle 41"/>
            <p:cNvSpPr/>
            <p:nvPr/>
          </p:nvSpPr>
          <p:spPr>
            <a:xfrm>
              <a:off x="2098486" y="1696221"/>
              <a:ext cx="704979" cy="27233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-2582317" y="6074235"/>
              <a:ext cx="5968501" cy="2127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21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60207" y="1001097"/>
            <a:ext cx="3290544" cy="10972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95767" y="1106443"/>
            <a:ext cx="1295400" cy="8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Calibri" pitchFamily="34" charset="0"/>
              </a:rPr>
              <a:t>L929 S20 or recombinant </a:t>
            </a:r>
            <a:r>
              <a:rPr lang="en-US" altLang="zh-CN" sz="1200" dirty="0" err="1">
                <a:latin typeface="Calibri" pitchFamily="34" charset="0"/>
              </a:rPr>
              <a:t>cGAS</a:t>
            </a:r>
            <a:r>
              <a:rPr lang="en-US" altLang="zh-CN" sz="1200" dirty="0">
                <a:latin typeface="Calibri" pitchFamily="34" charset="0"/>
              </a:rPr>
              <a:t> protein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latin typeface="Calibri" pitchFamily="34" charset="0"/>
              </a:rPr>
              <a:t>(</a:t>
            </a:r>
            <a:r>
              <a:rPr lang="en-US" altLang="zh-CN" sz="1100" dirty="0" err="1">
                <a:latin typeface="Calibri" pitchFamily="34" charset="0"/>
              </a:rPr>
              <a:t>cGAS</a:t>
            </a:r>
            <a:r>
              <a:rPr lang="en-US" altLang="zh-CN" sz="1100" dirty="0">
                <a:latin typeface="Calibri" pitchFamily="34" charset="0"/>
              </a:rPr>
              <a:t> activity)</a:t>
            </a:r>
            <a:endParaRPr lang="en-US" altLang="zh-CN" sz="1400" dirty="0">
              <a:latin typeface="Calibri" pitchFamily="34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22917" y="12551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88042" y="1221775"/>
            <a:ext cx="1371600" cy="523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>
                <a:latin typeface="Calibri" pitchFamily="34" charset="0"/>
              </a:rPr>
              <a:t>DNA, BSA, ATP, GTP, Mg</a:t>
            </a:r>
            <a:r>
              <a:rPr lang="en-US" altLang="zh-CN" sz="1400" baseline="30000">
                <a:latin typeface="Calibri" pitchFamily="34" charset="0"/>
              </a:rPr>
              <a:t>2+</a:t>
            </a:r>
            <a:r>
              <a:rPr lang="en-US" altLang="zh-CN" sz="1400">
                <a:latin typeface="Calibri" pitchFamily="34" charset="0"/>
              </a:rPr>
              <a:t>, etc.</a:t>
            </a:r>
            <a:endParaRPr lang="en-US" altLang="zh-CN"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39650" y="1186850"/>
            <a:ext cx="1457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37°C, 30min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95°C, 5min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7876" y="2059975"/>
            <a:ext cx="981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+mn-lt"/>
                <a:cs typeface="+mn-cs"/>
              </a:rPr>
              <a:t>cGAMP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3038" y="232569"/>
            <a:ext cx="398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vitro </a:t>
            </a:r>
            <a:r>
              <a:rPr lang="en-US" dirty="0"/>
              <a:t>reconstituted </a:t>
            </a:r>
            <a:r>
              <a:rPr lang="en-US" dirty="0" err="1"/>
              <a:t>cGAS</a:t>
            </a:r>
            <a:r>
              <a:rPr lang="en-US" dirty="0"/>
              <a:t> activity assay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308317" y="2477512"/>
            <a:ext cx="2777163" cy="1985857"/>
            <a:chOff x="1308317" y="3477637"/>
            <a:chExt cx="2777163" cy="1985857"/>
          </a:xfrm>
        </p:grpSpPr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1308317" y="3847447"/>
              <a:ext cx="2514600" cy="1616047"/>
              <a:chOff x="2827473" y="3822819"/>
              <a:chExt cx="2514599" cy="1616578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H="1">
                <a:off x="4072071" y="3822819"/>
                <a:ext cx="2" cy="4381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3" name="TextBox 14"/>
              <p:cNvSpPr txBox="1">
                <a:spLocks noChangeArrowheads="1"/>
              </p:cNvSpPr>
              <p:nvPr/>
            </p:nvSpPr>
            <p:spPr bwMode="auto">
              <a:xfrm>
                <a:off x="3582712" y="3836860"/>
                <a:ext cx="50206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 dirty="0">
                    <a:latin typeface="Arial" panose="020B0604020202020204" pitchFamily="34" charset="0"/>
                  </a:rPr>
                  <a:t>PFO</a:t>
                </a:r>
              </a:p>
            </p:txBody>
          </p:sp>
          <p:sp>
            <p:nvSpPr>
              <p:cNvPr id="5134" name="TextBox 15"/>
              <p:cNvSpPr txBox="1">
                <a:spLocks noChangeArrowheads="1"/>
              </p:cNvSpPr>
              <p:nvPr/>
            </p:nvSpPr>
            <p:spPr bwMode="auto">
              <a:xfrm>
                <a:off x="2934648" y="4231865"/>
                <a:ext cx="227498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</a:rPr>
                  <a:t>THP-1 ISG-</a:t>
                </a:r>
                <a:r>
                  <a:rPr lang="en-US" altLang="zh-CN" sz="1800" dirty="0" err="1">
                    <a:latin typeface="Arial" panose="020B0604020202020204" pitchFamily="34" charset="0"/>
                  </a:rPr>
                  <a:t>lucia</a:t>
                </a:r>
                <a:r>
                  <a:rPr lang="en-US" altLang="zh-CN" sz="1800" dirty="0">
                    <a:latin typeface="Arial" panose="020B0604020202020204" pitchFamily="34" charset="0"/>
                  </a:rPr>
                  <a:t> cell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4072073" y="4600921"/>
                <a:ext cx="0" cy="46846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6" name="TextBox 18"/>
              <p:cNvSpPr txBox="1">
                <a:spLocks noChangeArrowheads="1"/>
              </p:cNvSpPr>
              <p:nvPr/>
            </p:nvSpPr>
            <p:spPr bwMode="auto">
              <a:xfrm>
                <a:off x="2827473" y="5070065"/>
                <a:ext cx="25145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Luciferase Activity Test</a:t>
                </a:r>
              </a:p>
            </p:txBody>
          </p:sp>
          <p:sp>
            <p:nvSpPr>
              <p:cNvPr id="5137" name="TextBox 19"/>
              <p:cNvSpPr txBox="1">
                <a:spLocks noChangeArrowheads="1"/>
              </p:cNvSpPr>
              <p:nvPr/>
            </p:nvSpPr>
            <p:spPr bwMode="auto">
              <a:xfrm>
                <a:off x="4112569" y="4677397"/>
                <a:ext cx="43313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</a:rPr>
                  <a:t>o/n</a:t>
                </a:r>
                <a:endParaRPr lang="en-US" altLang="zh-CN" sz="1200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2552917" y="3847447"/>
              <a:ext cx="15325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085480" y="3477637"/>
              <a:ext cx="0" cy="3519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085480" y="2847322"/>
            <a:ext cx="4168233" cy="1310080"/>
            <a:chOff x="4085480" y="3847447"/>
            <a:chExt cx="4168233" cy="1310080"/>
          </a:xfrm>
        </p:grpSpPr>
        <p:sp>
          <p:nvSpPr>
            <p:cNvPr id="23" name="TextBox 18"/>
            <p:cNvSpPr txBox="1">
              <a:spLocks noChangeArrowheads="1"/>
            </p:cNvSpPr>
            <p:nvPr/>
          </p:nvSpPr>
          <p:spPr bwMode="auto">
            <a:xfrm>
              <a:off x="5067517" y="4326530"/>
              <a:ext cx="31861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Thin Layer Chromatography (TLC)</a:t>
              </a:r>
            </a:p>
            <a:p>
              <a:pPr algn="ctr">
                <a:spcBef>
                  <a:spcPct val="0"/>
                </a:spcBef>
                <a:buNone/>
              </a:pPr>
              <a:r>
                <a:rPr lang="en-US" altLang="zh-CN" sz="1200" dirty="0">
                  <a:latin typeface="Arial" panose="020B0604020202020204" pitchFamily="34" charset="0"/>
                </a:rPr>
                <a:t>(w/ [</a:t>
              </a:r>
              <a:r>
                <a:rPr lang="el-GR" altLang="zh-CN" sz="1200" dirty="0">
                  <a:latin typeface="Arial" panose="020B0604020202020204" pitchFamily="34" charset="0"/>
                </a:rPr>
                <a:t>α-</a:t>
              </a:r>
              <a:r>
                <a:rPr lang="el-GR" altLang="zh-CN" sz="1200" baseline="30000" dirty="0">
                  <a:latin typeface="Arial" panose="020B0604020202020204" pitchFamily="34" charset="0"/>
                </a:rPr>
                <a:t>32</a:t>
              </a:r>
              <a:r>
                <a:rPr lang="en-US" altLang="zh-CN" sz="1200" dirty="0">
                  <a:latin typeface="Arial" panose="020B0604020202020204" pitchFamily="34" charset="0"/>
                </a:rPr>
                <a:t>P]-ATP) 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>
              <a:off x="6660613" y="3847447"/>
              <a:ext cx="0" cy="479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085480" y="3847447"/>
              <a:ext cx="25751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22"/>
          <p:cNvSpPr txBox="1">
            <a:spLocks noChangeArrowheads="1"/>
          </p:cNvSpPr>
          <p:nvPr/>
        </p:nvSpPr>
        <p:spPr bwMode="auto">
          <a:xfrm>
            <a:off x="7008290" y="6574424"/>
            <a:ext cx="22074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latin typeface="Arial" panose="020B0604020202020204" pitchFamily="34" charset="0"/>
              </a:rPr>
              <a:t>Assay developed by Josh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" b="11024"/>
          <a:stretch/>
        </p:blipFill>
        <p:spPr>
          <a:xfrm>
            <a:off x="852972" y="4440093"/>
            <a:ext cx="3014470" cy="233752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16" y="4318875"/>
            <a:ext cx="4784594" cy="20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2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3" grpId="0"/>
      <p:bldP spid="7" grpId="0" animBg="1"/>
      <p:bldP spid="6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21"/>
          <p:cNvSpPr txBox="1">
            <a:spLocks noChangeArrowheads="1"/>
          </p:cNvSpPr>
          <p:nvPr/>
        </p:nvSpPr>
        <p:spPr bwMode="auto">
          <a:xfrm>
            <a:off x="8183563" y="6396038"/>
            <a:ext cx="954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pic>
        <p:nvPicPr>
          <p:cNvPr id="2048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47750"/>
            <a:ext cx="51657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868613"/>
            <a:ext cx="5126038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6162675"/>
            <a:ext cx="56086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4878388"/>
            <a:ext cx="6805613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312738" y="233363"/>
            <a:ext cx="6143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0000"/>
                </a:solidFill>
              </a:rPr>
              <a:t>HIV pol CDS fragment inhibits cGAS (but not fragment from SIV)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84200" y="990600"/>
            <a:ext cx="6805613" cy="4252913"/>
            <a:chOff x="942592" y="1856704"/>
            <a:chExt cx="6805613" cy="4251555"/>
          </a:xfrm>
        </p:grpSpPr>
        <p:sp>
          <p:nvSpPr>
            <p:cNvPr id="9" name="Rectangle 8"/>
            <p:cNvSpPr/>
            <p:nvPr/>
          </p:nvSpPr>
          <p:spPr>
            <a:xfrm>
              <a:off x="2030030" y="1856704"/>
              <a:ext cx="2062162" cy="18377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2592" y="5743251"/>
              <a:ext cx="6805613" cy="365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84200" y="990600"/>
            <a:ext cx="6805613" cy="4373563"/>
            <a:chOff x="-1194990" y="1856704"/>
            <a:chExt cx="6805613" cy="4372205"/>
          </a:xfrm>
        </p:grpSpPr>
        <p:sp>
          <p:nvSpPr>
            <p:cNvPr id="12" name="Rectangle 11"/>
            <p:cNvSpPr/>
            <p:nvPr/>
          </p:nvSpPr>
          <p:spPr>
            <a:xfrm>
              <a:off x="2030810" y="1856704"/>
              <a:ext cx="762000" cy="18377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1194990" y="6108296"/>
              <a:ext cx="6805613" cy="120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84200" y="2868613"/>
            <a:ext cx="6805613" cy="2798762"/>
            <a:chOff x="1120352" y="1811326"/>
            <a:chExt cx="6805613" cy="2798762"/>
          </a:xfrm>
        </p:grpSpPr>
        <p:sp>
          <p:nvSpPr>
            <p:cNvPr id="15" name="Rectangle 14"/>
            <p:cNvSpPr/>
            <p:nvPr/>
          </p:nvSpPr>
          <p:spPr>
            <a:xfrm>
              <a:off x="2029990" y="1811326"/>
              <a:ext cx="2087562" cy="18827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20352" y="4335451"/>
              <a:ext cx="6805613" cy="274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84200" y="2886075"/>
            <a:ext cx="6805613" cy="2901950"/>
            <a:chOff x="-1017230" y="1856704"/>
            <a:chExt cx="6805613" cy="2902609"/>
          </a:xfrm>
        </p:grpSpPr>
        <p:sp>
          <p:nvSpPr>
            <p:cNvPr id="18" name="Rectangle 17"/>
            <p:cNvSpPr/>
            <p:nvPr/>
          </p:nvSpPr>
          <p:spPr>
            <a:xfrm>
              <a:off x="2030770" y="1856704"/>
              <a:ext cx="858838" cy="18371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1017230" y="4638636"/>
              <a:ext cx="6805613" cy="120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585788" y="981075"/>
            <a:ext cx="6805612" cy="4371975"/>
            <a:chOff x="-1194990" y="1856704"/>
            <a:chExt cx="6805613" cy="4372205"/>
          </a:xfrm>
        </p:grpSpPr>
        <p:sp>
          <p:nvSpPr>
            <p:cNvPr id="21" name="Rectangle 20"/>
            <p:cNvSpPr/>
            <p:nvPr/>
          </p:nvSpPr>
          <p:spPr>
            <a:xfrm>
              <a:off x="2030810" y="1856704"/>
              <a:ext cx="762000" cy="18384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1194990" y="6108253"/>
              <a:ext cx="6805613" cy="1206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36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n external file that holds a picture, illustration, etc.&#10;Object name is nihms510373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2762" b="34476"/>
          <a:stretch>
            <a:fillRect/>
          </a:stretch>
        </p:blipFill>
        <p:spPr bwMode="auto">
          <a:xfrm>
            <a:off x="5486400" y="882650"/>
            <a:ext cx="26955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2" descr="An external file that holds a picture, illustration, etc.&#10;Object name is nihms510373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b="66476"/>
          <a:stretch>
            <a:fillRect/>
          </a:stretch>
        </p:blipFill>
        <p:spPr bwMode="auto">
          <a:xfrm>
            <a:off x="2133600" y="850900"/>
            <a:ext cx="269557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6140" r="1668" b="36452"/>
          <a:stretch>
            <a:fillRect/>
          </a:stretch>
        </p:blipFill>
        <p:spPr bwMode="auto">
          <a:xfrm>
            <a:off x="2133600" y="3798888"/>
            <a:ext cx="6162675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93663" y="6396038"/>
            <a:ext cx="82026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50" dirty="0">
                <a:solidFill>
                  <a:srgbClr val="222222"/>
                </a:solidFill>
              </a:rPr>
              <a:t>Kaminski, John J., et al. "Synthetic </a:t>
            </a:r>
            <a:r>
              <a:rPr lang="en-US" altLang="en-US" sz="1050" dirty="0" err="1">
                <a:solidFill>
                  <a:srgbClr val="222222"/>
                </a:solidFill>
              </a:rPr>
              <a:t>oligodeoxynucleotides</a:t>
            </a:r>
            <a:r>
              <a:rPr lang="en-US" altLang="en-US" sz="1050" dirty="0">
                <a:solidFill>
                  <a:srgbClr val="222222"/>
                </a:solidFill>
              </a:rPr>
              <a:t> containing suppressive TTAGGG motifs inhibit AIM2 </a:t>
            </a:r>
            <a:r>
              <a:rPr lang="en-US" altLang="en-US" sz="1050" dirty="0" err="1">
                <a:solidFill>
                  <a:srgbClr val="222222"/>
                </a:solidFill>
              </a:rPr>
              <a:t>inflammasome</a:t>
            </a:r>
            <a:r>
              <a:rPr lang="en-US" altLang="en-US" sz="1050" dirty="0">
                <a:solidFill>
                  <a:srgbClr val="222222"/>
                </a:solidFill>
              </a:rPr>
              <a:t> activation." </a:t>
            </a:r>
            <a:r>
              <a:rPr lang="en-US" altLang="en-US" sz="1050" i="1" dirty="0">
                <a:solidFill>
                  <a:srgbClr val="222222"/>
                </a:solidFill>
              </a:rPr>
              <a:t>The Journal of Immunology</a:t>
            </a:r>
            <a:r>
              <a:rPr lang="en-US" altLang="en-US" sz="1050" dirty="0">
                <a:solidFill>
                  <a:srgbClr val="222222"/>
                </a:solidFill>
              </a:rPr>
              <a:t> 191.7 (2013): 3876-3883.</a:t>
            </a:r>
            <a:endParaRPr lang="en-US" altLang="en-US" sz="1050" dirty="0"/>
          </a:p>
        </p:txBody>
      </p:sp>
      <p:sp>
        <p:nvSpPr>
          <p:cNvPr id="21510" name="TextBox 4"/>
          <p:cNvSpPr txBox="1">
            <a:spLocks noChangeArrowheads="1"/>
          </p:cNvSpPr>
          <p:nvPr/>
        </p:nvSpPr>
        <p:spPr bwMode="auto">
          <a:xfrm>
            <a:off x="312738" y="233363"/>
            <a:ext cx="3600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PS-bond DNA inhibits AIM2 pathway</a:t>
            </a:r>
          </a:p>
        </p:txBody>
      </p:sp>
    </p:spTree>
    <p:extLst>
      <p:ext uri="{BB962C8B-B14F-4D97-AF65-F5344CB8AC3E}">
        <p14:creationId xmlns:p14="http://schemas.microsoft.com/office/powerpoint/2010/main" val="1942433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62000" y="4419600"/>
          <a:ext cx="6423025" cy="1104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T*T*A*G*G*G</a:t>
                      </a:r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*T*T*A*G*G*G*T*T*A*G*G*G*T*T*A*G*G*G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DNA_PS_C151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T*T*C*A*A*A*T*T*C*A*A*A*T*T*C*A*A*A*T*T*C*A*A*A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TTAGGGTTAGGGTTAGGGTTAGGG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UUAGGGUUAGGGUUAGGGUUAGGG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RNA_PO_C151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UUCAAAUUCAAAUUCAAAUUCAAA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50" name="TextBox 23"/>
          <p:cNvSpPr txBox="1">
            <a:spLocks noChangeArrowheads="1"/>
          </p:cNvSpPr>
          <p:nvPr/>
        </p:nvSpPr>
        <p:spPr bwMode="auto">
          <a:xfrm>
            <a:off x="312738" y="233363"/>
            <a:ext cx="4749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 ssDNA inhibits cGAS (sequence independent) </a:t>
            </a:r>
          </a:p>
        </p:txBody>
      </p:sp>
      <p:sp>
        <p:nvSpPr>
          <p:cNvPr id="22551" name="TextBox 24"/>
          <p:cNvSpPr txBox="1">
            <a:spLocks noChangeArrowheads="1"/>
          </p:cNvSpPr>
          <p:nvPr/>
        </p:nvSpPr>
        <p:spPr bwMode="auto">
          <a:xfrm>
            <a:off x="1676400" y="3143250"/>
            <a:ext cx="600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120nM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044575"/>
            <a:ext cx="35306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9500"/>
            <a:ext cx="4573588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4" name="TextBox 39"/>
          <p:cNvSpPr txBox="1">
            <a:spLocks noChangeArrowheads="1"/>
          </p:cNvSpPr>
          <p:nvPr/>
        </p:nvSpPr>
        <p:spPr bwMode="auto">
          <a:xfrm>
            <a:off x="7531100" y="6019800"/>
            <a:ext cx="1335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725488" y="1044575"/>
            <a:ext cx="6361112" cy="3557588"/>
            <a:chOff x="1098102" y="1856704"/>
            <a:chExt cx="6360385" cy="3557641"/>
          </a:xfrm>
        </p:grpSpPr>
        <p:sp>
          <p:nvSpPr>
            <p:cNvPr id="9" name="Rectangle 8"/>
            <p:cNvSpPr/>
            <p:nvPr/>
          </p:nvSpPr>
          <p:spPr>
            <a:xfrm>
              <a:off x="2177479" y="1856704"/>
              <a:ext cx="861913" cy="2063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8102" y="5231779"/>
              <a:ext cx="6360385" cy="1825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714375" y="1044575"/>
            <a:ext cx="6361113" cy="3786188"/>
            <a:chOff x="164652" y="1856704"/>
            <a:chExt cx="6360385" cy="3786241"/>
          </a:xfrm>
        </p:grpSpPr>
        <p:sp>
          <p:nvSpPr>
            <p:cNvPr id="12" name="Rectangle 11"/>
            <p:cNvSpPr/>
            <p:nvPr/>
          </p:nvSpPr>
          <p:spPr>
            <a:xfrm>
              <a:off x="2177372" y="1856704"/>
              <a:ext cx="861914" cy="2063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4652" y="5460379"/>
              <a:ext cx="6360385" cy="1825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725488" y="1044575"/>
            <a:ext cx="6361112" cy="4014788"/>
            <a:chOff x="-785534" y="1856704"/>
            <a:chExt cx="6360385" cy="4014841"/>
          </a:xfrm>
        </p:grpSpPr>
        <p:sp>
          <p:nvSpPr>
            <p:cNvPr id="15" name="Rectangle 14"/>
            <p:cNvSpPr/>
            <p:nvPr/>
          </p:nvSpPr>
          <p:spPr>
            <a:xfrm>
              <a:off x="2177989" y="1856704"/>
              <a:ext cx="860327" cy="20637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785534" y="5688980"/>
              <a:ext cx="6360385" cy="182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714375" y="1044575"/>
            <a:ext cx="8048625" cy="4479925"/>
            <a:chOff x="-4007584" y="1856704"/>
            <a:chExt cx="8048624" cy="4480215"/>
          </a:xfrm>
        </p:grpSpPr>
        <p:sp>
          <p:nvSpPr>
            <p:cNvPr id="18" name="Rectangle 17"/>
            <p:cNvSpPr/>
            <p:nvPr/>
          </p:nvSpPr>
          <p:spPr>
            <a:xfrm>
              <a:off x="2177315" y="1856704"/>
              <a:ext cx="1863725" cy="20638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4007584" y="5917792"/>
              <a:ext cx="6361112" cy="4191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97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667625" cy="1619250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TextBox 2"/>
          <p:cNvSpPr txBox="1">
            <a:spLocks noChangeArrowheads="1"/>
          </p:cNvSpPr>
          <p:nvPr/>
        </p:nvSpPr>
        <p:spPr bwMode="auto">
          <a:xfrm>
            <a:off x="1668463" y="1454150"/>
            <a:ext cx="279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901700" y="1539875"/>
            <a:ext cx="438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Ctl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 rot="-2636942">
            <a:off x="2371725" y="1647825"/>
            <a:ext cx="439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 rot="-2636942">
            <a:off x="3059113" y="1647825"/>
            <a:ext cx="439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800</a:t>
            </a:r>
          </a:p>
        </p:txBody>
      </p:sp>
      <p:sp>
        <p:nvSpPr>
          <p:cNvPr id="26631" name="TextBox 8"/>
          <p:cNvSpPr txBox="1">
            <a:spLocks noChangeArrowheads="1"/>
          </p:cNvSpPr>
          <p:nvPr/>
        </p:nvSpPr>
        <p:spPr bwMode="auto">
          <a:xfrm>
            <a:off x="2436813" y="1182688"/>
            <a:ext cx="10541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HIV-RNA_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2-4kb (ng)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460625" y="1604963"/>
            <a:ext cx="9540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3" name="TextBox 8"/>
          <p:cNvSpPr txBox="1">
            <a:spLocks noChangeArrowheads="1"/>
          </p:cNvSpPr>
          <p:nvPr/>
        </p:nvSpPr>
        <p:spPr bwMode="auto">
          <a:xfrm rot="-2636942">
            <a:off x="3760788" y="1643063"/>
            <a:ext cx="4381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6634" name="TextBox 9"/>
          <p:cNvSpPr txBox="1">
            <a:spLocks noChangeArrowheads="1"/>
          </p:cNvSpPr>
          <p:nvPr/>
        </p:nvSpPr>
        <p:spPr bwMode="auto">
          <a:xfrm rot="-2636942">
            <a:off x="4446588" y="1643063"/>
            <a:ext cx="439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800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848100" y="1601788"/>
            <a:ext cx="9556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6" name="TextBox 12"/>
          <p:cNvSpPr txBox="1">
            <a:spLocks noChangeArrowheads="1"/>
          </p:cNvSpPr>
          <p:nvPr/>
        </p:nvSpPr>
        <p:spPr bwMode="auto">
          <a:xfrm rot="-2636942">
            <a:off x="5189538" y="1647825"/>
            <a:ext cx="439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6637" name="TextBox 13"/>
          <p:cNvSpPr txBox="1">
            <a:spLocks noChangeArrowheads="1"/>
          </p:cNvSpPr>
          <p:nvPr/>
        </p:nvSpPr>
        <p:spPr bwMode="auto">
          <a:xfrm rot="-2636942">
            <a:off x="5875338" y="1647825"/>
            <a:ext cx="439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800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5276850" y="1604963"/>
            <a:ext cx="9556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9" name="TextBox 16"/>
          <p:cNvSpPr txBox="1">
            <a:spLocks noChangeArrowheads="1"/>
          </p:cNvSpPr>
          <p:nvPr/>
        </p:nvSpPr>
        <p:spPr bwMode="auto">
          <a:xfrm rot="-2636942">
            <a:off x="6577013" y="1643063"/>
            <a:ext cx="439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6640" name="TextBox 17"/>
          <p:cNvSpPr txBox="1">
            <a:spLocks noChangeArrowheads="1"/>
          </p:cNvSpPr>
          <p:nvPr/>
        </p:nvSpPr>
        <p:spPr bwMode="auto">
          <a:xfrm rot="-2636942">
            <a:off x="7264400" y="1643063"/>
            <a:ext cx="4397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800</a:t>
            </a: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6665913" y="1601788"/>
            <a:ext cx="9540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2" name="TextBox 8"/>
          <p:cNvSpPr txBox="1">
            <a:spLocks noChangeArrowheads="1"/>
          </p:cNvSpPr>
          <p:nvPr/>
        </p:nvSpPr>
        <p:spPr bwMode="auto">
          <a:xfrm>
            <a:off x="3860800" y="1187450"/>
            <a:ext cx="10541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HIV-RNA_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4-6kb (ng)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6643" name="TextBox 8"/>
          <p:cNvSpPr txBox="1">
            <a:spLocks noChangeArrowheads="1"/>
          </p:cNvSpPr>
          <p:nvPr/>
        </p:nvSpPr>
        <p:spPr bwMode="auto">
          <a:xfrm>
            <a:off x="5256213" y="1187450"/>
            <a:ext cx="10556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HIV-RNA_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6-8kb (ng)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6644" name="TextBox 8"/>
          <p:cNvSpPr txBox="1">
            <a:spLocks noChangeArrowheads="1"/>
          </p:cNvSpPr>
          <p:nvPr/>
        </p:nvSpPr>
        <p:spPr bwMode="auto">
          <a:xfrm>
            <a:off x="6680200" y="1192213"/>
            <a:ext cx="10556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HIV-RNA_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8-end (ng)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6645" name="TextBox 25"/>
          <p:cNvSpPr txBox="1">
            <a:spLocks noChangeArrowheads="1"/>
          </p:cNvSpPr>
          <p:nvPr/>
        </p:nvSpPr>
        <p:spPr bwMode="auto">
          <a:xfrm>
            <a:off x="7758113" y="1309688"/>
            <a:ext cx="849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RNA_001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400nM</a:t>
            </a:r>
          </a:p>
        </p:txBody>
      </p:sp>
      <p:sp>
        <p:nvSpPr>
          <p:cNvPr id="26646" name="TextBox 26"/>
          <p:cNvSpPr txBox="1">
            <a:spLocks noChangeArrowheads="1"/>
          </p:cNvSpPr>
          <p:nvPr/>
        </p:nvSpPr>
        <p:spPr bwMode="auto">
          <a:xfrm>
            <a:off x="7823200" y="5897563"/>
            <a:ext cx="10890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HIV_RNA: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300ng ~ 30nM</a:t>
            </a:r>
          </a:p>
        </p:txBody>
      </p:sp>
      <p:sp>
        <p:nvSpPr>
          <p:cNvPr id="26647" name="TextBox 23"/>
          <p:cNvSpPr txBox="1">
            <a:spLocks noChangeArrowheads="1"/>
          </p:cNvSpPr>
          <p:nvPr/>
        </p:nvSpPr>
        <p:spPr bwMode="auto">
          <a:xfrm>
            <a:off x="312738" y="233363"/>
            <a:ext cx="6554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In vitro transcribed HIV genome RNA fragments inhibit cGAS activity</a:t>
            </a:r>
          </a:p>
        </p:txBody>
      </p:sp>
      <p:sp>
        <p:nvSpPr>
          <p:cNvPr id="26648" name="TextBox 1"/>
          <p:cNvSpPr txBox="1">
            <a:spLocks noChangeArrowheads="1"/>
          </p:cNvSpPr>
          <p:nvPr/>
        </p:nvSpPr>
        <p:spPr bwMode="auto">
          <a:xfrm>
            <a:off x="901700" y="4572000"/>
            <a:ext cx="732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DNA templates with T7 promoter were PCR amplified from HIV vector pNL4-3-dE-EGFP </a:t>
            </a:r>
          </a:p>
        </p:txBody>
      </p:sp>
    </p:spTree>
    <p:extLst>
      <p:ext uri="{BB962C8B-B14F-4D97-AF65-F5344CB8AC3E}">
        <p14:creationId xmlns:p14="http://schemas.microsoft.com/office/powerpoint/2010/main" val="325819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400300"/>
            <a:ext cx="6096000" cy="1876425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1" name="TextBox 2"/>
          <p:cNvSpPr txBox="1">
            <a:spLocks noChangeArrowheads="1"/>
          </p:cNvSpPr>
          <p:nvPr/>
        </p:nvSpPr>
        <p:spPr bwMode="auto">
          <a:xfrm rot="-2636942">
            <a:off x="1935163" y="2092325"/>
            <a:ext cx="373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Ctl</a:t>
            </a: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 rot="-2636942">
            <a:off x="2559050" y="2092325"/>
            <a:ext cx="268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27653" name="TextBox 8"/>
          <p:cNvSpPr txBox="1">
            <a:spLocks noChangeArrowheads="1"/>
          </p:cNvSpPr>
          <p:nvPr/>
        </p:nvSpPr>
        <p:spPr bwMode="auto">
          <a:xfrm>
            <a:off x="2098675" y="1762125"/>
            <a:ext cx="26035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RNase -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098675" y="2028825"/>
            <a:ext cx="26035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5" name="TextBox 6"/>
          <p:cNvSpPr txBox="1">
            <a:spLocks noChangeArrowheads="1"/>
          </p:cNvSpPr>
          <p:nvPr/>
        </p:nvSpPr>
        <p:spPr bwMode="auto">
          <a:xfrm rot="-2636942">
            <a:off x="3165475" y="2092325"/>
            <a:ext cx="439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100</a:t>
            </a:r>
          </a:p>
        </p:txBody>
      </p:sp>
      <p:sp>
        <p:nvSpPr>
          <p:cNvPr id="27656" name="TextBox 7"/>
          <p:cNvSpPr txBox="1">
            <a:spLocks noChangeArrowheads="1"/>
          </p:cNvSpPr>
          <p:nvPr/>
        </p:nvSpPr>
        <p:spPr bwMode="auto">
          <a:xfrm rot="-2636942">
            <a:off x="3808413" y="2082800"/>
            <a:ext cx="4397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7657" name="TextBox 8"/>
          <p:cNvSpPr txBox="1">
            <a:spLocks noChangeArrowheads="1"/>
          </p:cNvSpPr>
          <p:nvPr/>
        </p:nvSpPr>
        <p:spPr bwMode="auto">
          <a:xfrm rot="-2636942">
            <a:off x="4397375" y="2079625"/>
            <a:ext cx="439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500</a:t>
            </a:r>
          </a:p>
        </p:txBody>
      </p:sp>
      <p:sp>
        <p:nvSpPr>
          <p:cNvPr id="27658" name="TextBox 10"/>
          <p:cNvSpPr txBox="1">
            <a:spLocks noChangeArrowheads="1"/>
          </p:cNvSpPr>
          <p:nvPr/>
        </p:nvSpPr>
        <p:spPr bwMode="auto">
          <a:xfrm rot="-2636942">
            <a:off x="5003800" y="2087563"/>
            <a:ext cx="3730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Ctl</a:t>
            </a:r>
          </a:p>
        </p:txBody>
      </p:sp>
      <p:sp>
        <p:nvSpPr>
          <p:cNvPr id="27659" name="TextBox 11"/>
          <p:cNvSpPr txBox="1">
            <a:spLocks noChangeArrowheads="1"/>
          </p:cNvSpPr>
          <p:nvPr/>
        </p:nvSpPr>
        <p:spPr bwMode="auto">
          <a:xfrm rot="-2636942">
            <a:off x="5627688" y="2087563"/>
            <a:ext cx="2682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27660" name="TextBox 8"/>
          <p:cNvSpPr txBox="1">
            <a:spLocks noChangeArrowheads="1"/>
          </p:cNvSpPr>
          <p:nvPr/>
        </p:nvSpPr>
        <p:spPr bwMode="auto">
          <a:xfrm>
            <a:off x="5167313" y="1758950"/>
            <a:ext cx="26035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RNase +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5167313" y="2024063"/>
            <a:ext cx="26035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2" name="TextBox 14"/>
          <p:cNvSpPr txBox="1">
            <a:spLocks noChangeArrowheads="1"/>
          </p:cNvSpPr>
          <p:nvPr/>
        </p:nvSpPr>
        <p:spPr bwMode="auto">
          <a:xfrm rot="-2636942">
            <a:off x="6234113" y="2087563"/>
            <a:ext cx="439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100</a:t>
            </a:r>
          </a:p>
        </p:txBody>
      </p:sp>
      <p:sp>
        <p:nvSpPr>
          <p:cNvPr id="27663" name="TextBox 15"/>
          <p:cNvSpPr txBox="1">
            <a:spLocks noChangeArrowheads="1"/>
          </p:cNvSpPr>
          <p:nvPr/>
        </p:nvSpPr>
        <p:spPr bwMode="auto">
          <a:xfrm rot="-2636942">
            <a:off x="6877050" y="2079625"/>
            <a:ext cx="439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27664" name="TextBox 16"/>
          <p:cNvSpPr txBox="1">
            <a:spLocks noChangeArrowheads="1"/>
          </p:cNvSpPr>
          <p:nvPr/>
        </p:nvSpPr>
        <p:spPr bwMode="auto">
          <a:xfrm rot="-2636942">
            <a:off x="7466013" y="2074863"/>
            <a:ext cx="439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500</a:t>
            </a:r>
          </a:p>
        </p:txBody>
      </p:sp>
      <p:sp>
        <p:nvSpPr>
          <p:cNvPr id="27665" name="TextBox 8"/>
          <p:cNvSpPr txBox="1">
            <a:spLocks noChangeArrowheads="1"/>
          </p:cNvSpPr>
          <p:nvPr/>
        </p:nvSpPr>
        <p:spPr bwMode="auto">
          <a:xfrm>
            <a:off x="660400" y="2024063"/>
            <a:ext cx="14097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Cas9 mRNA: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1">
                <a:latin typeface="Arial" panose="020B0604020202020204" pitchFamily="34" charset="0"/>
              </a:rPr>
              <a:t>(ng)</a:t>
            </a:r>
          </a:p>
        </p:txBody>
      </p:sp>
      <p:sp>
        <p:nvSpPr>
          <p:cNvPr id="27666" name="TextBox 18"/>
          <p:cNvSpPr txBox="1">
            <a:spLocks noChangeArrowheads="1"/>
          </p:cNvSpPr>
          <p:nvPr/>
        </p:nvSpPr>
        <p:spPr bwMode="auto">
          <a:xfrm>
            <a:off x="7891463" y="5889625"/>
            <a:ext cx="954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27667" name="TextBox 23"/>
          <p:cNvSpPr txBox="1">
            <a:spLocks noChangeArrowheads="1"/>
          </p:cNvSpPr>
          <p:nvPr/>
        </p:nvSpPr>
        <p:spPr bwMode="auto">
          <a:xfrm>
            <a:off x="312738" y="233363"/>
            <a:ext cx="5665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Cas9 mRNA (random mRNA?) inhibits cGAS activity in vitro</a:t>
            </a:r>
          </a:p>
        </p:txBody>
      </p:sp>
    </p:spTree>
    <p:extLst>
      <p:ext uri="{BB962C8B-B14F-4D97-AF65-F5344CB8AC3E}">
        <p14:creationId xmlns:p14="http://schemas.microsoft.com/office/powerpoint/2010/main" val="143656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257175" y="381000"/>
            <a:ext cx="177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Oligo Summary</a:t>
            </a:r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1066800" y="6145213"/>
            <a:ext cx="3138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/>
              <a:t>RNA sequence specificity?</a:t>
            </a:r>
          </a:p>
        </p:txBody>
      </p:sp>
      <p:pic>
        <p:nvPicPr>
          <p:cNvPr id="2867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467725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933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219200"/>
            <a:ext cx="8077200" cy="4800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/>
              <a:t>Pros: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It binds to Q column(negatively charged) and CHT column with high salt (PO</a:t>
            </a:r>
            <a:r>
              <a:rPr lang="en-US" baseline="-25000" dirty="0"/>
              <a:t>4</a:t>
            </a:r>
            <a:r>
              <a:rPr lang="en-US" dirty="0"/>
              <a:t> group)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Sensitive to RNase treatment (kill &gt;50% activity in S20 or &gt;80% activity of Q_100%B)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Most of the activity recovered with </a:t>
            </a:r>
            <a:r>
              <a:rPr lang="en-US" dirty="0" err="1"/>
              <a:t>Trizol</a:t>
            </a:r>
            <a:r>
              <a:rPr lang="en-US" dirty="0"/>
              <a:t> extraction of Q_100%B (&gt;80%)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Some sequence specificity in “RNA inhibitor” (45nt </a:t>
            </a:r>
            <a:r>
              <a:rPr lang="en-US" dirty="0" err="1"/>
              <a:t>ssRNA</a:t>
            </a:r>
            <a:r>
              <a:rPr lang="en-US" dirty="0"/>
              <a:t> R but not F or 45bp dsRNA will inhibit)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Non-competitive inhibition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Cons: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Sensitive to heat when in S20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RNase can NOT totally kill the activity in S20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So far, have NOT seen cell type specificity or inducible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Unknown specificity of the inhibition? (ribosomal RNA, </a:t>
            </a:r>
            <a:r>
              <a:rPr lang="en-US" dirty="0" err="1"/>
              <a:t>tRNA</a:t>
            </a:r>
            <a:r>
              <a:rPr lang="en-US" dirty="0"/>
              <a:t>, miRNA, etc. 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52227" name="TextBox 2"/>
          <p:cNvSpPr txBox="1">
            <a:spLocks noChangeArrowheads="1"/>
          </p:cNvSpPr>
          <p:nvPr/>
        </p:nvSpPr>
        <p:spPr bwMode="auto">
          <a:xfrm>
            <a:off x="990600" y="381000"/>
            <a:ext cx="3840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Is the putative cGAS inhibitor RNA?</a:t>
            </a:r>
          </a:p>
        </p:txBody>
      </p:sp>
    </p:spTree>
    <p:extLst>
      <p:ext uri="{BB962C8B-B14F-4D97-AF65-F5344CB8AC3E}">
        <p14:creationId xmlns:p14="http://schemas.microsoft.com/office/powerpoint/2010/main" val="34254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thmb.tqn.com/NtTvyEjzojyDEPeHWCSK08QLpLw=/2000x1943/filters:no_upscale()/about/Animal_cell_cycle-en.svg-5897edcc3df78caebc8e767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078" y="379341"/>
            <a:ext cx="6241407" cy="606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12738" y="233363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Cell cycle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047356" y="4296972"/>
            <a:ext cx="1611793" cy="362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91742" y="559228"/>
            <a:ext cx="1568450" cy="545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949797" y="6442502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File:Animal cell cycle-</a:t>
            </a:r>
            <a:r>
              <a:rPr lang="en-US" sz="700" dirty="0" err="1">
                <a:solidFill>
                  <a:srgbClr val="222222"/>
                </a:solidFill>
                <a:latin typeface="Arial" panose="020B0604020202020204" pitchFamily="34" charset="0"/>
              </a:rPr>
              <a:t>en.svg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. (2017, January 14). </a:t>
            </a:r>
            <a:r>
              <a:rPr lang="en-US" sz="700" i="1" dirty="0">
                <a:solidFill>
                  <a:srgbClr val="222222"/>
                </a:solidFill>
                <a:latin typeface="Arial" panose="020B0604020202020204" pitchFamily="34" charset="0"/>
              </a:rPr>
              <a:t>Wikimedia Commons, the free media repository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. Retrieved04:46, September 7, 2017</a:t>
            </a:r>
          </a:p>
          <a:p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from </a:t>
            </a:r>
            <a:r>
              <a:rPr lang="en-US" sz="700" dirty="0">
                <a:solidFill>
                  <a:srgbClr val="663366"/>
                </a:solidFill>
                <a:latin typeface="Arial" panose="020B0604020202020204" pitchFamily="34" charset="0"/>
                <a:hlinkClick r:id="rId4"/>
              </a:rPr>
              <a:t>https://commons.wikimedia.org/w/index.php?title=File:Animal_cell_cycle-en.svg&amp;oldid=229739070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69681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oncogenesandcancer.files.wordpress.com/2013/11/cell-cycle-checkpoint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5104" y="1340144"/>
            <a:ext cx="6476231" cy="403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https://oncogenesandcancer.wordpress.com/cell-cycle-checkpoints-and-effect-of-oncogenes-2/</a:t>
            </a:r>
          </a:p>
        </p:txBody>
      </p:sp>
      <p:sp>
        <p:nvSpPr>
          <p:cNvPr id="4" name="Rectangle 3"/>
          <p:cNvSpPr/>
          <p:nvPr/>
        </p:nvSpPr>
        <p:spPr>
          <a:xfrm>
            <a:off x="322506" y="314039"/>
            <a:ext cx="267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Cell cycle and checkpoints 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687503" y="981777"/>
            <a:ext cx="3291840" cy="1482290"/>
            <a:chOff x="4687503" y="981777"/>
            <a:chExt cx="3291840" cy="1482290"/>
          </a:xfrm>
        </p:grpSpPr>
        <p:sp>
          <p:nvSpPr>
            <p:cNvPr id="3" name="Rectangle 2"/>
            <p:cNvSpPr/>
            <p:nvPr/>
          </p:nvSpPr>
          <p:spPr>
            <a:xfrm>
              <a:off x="4687503" y="981777"/>
              <a:ext cx="3291840" cy="14822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61942" y="983454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Nocodazole</a:t>
              </a:r>
              <a:r>
                <a:rPr lang="en-US" b="1" dirty="0">
                  <a:solidFill>
                    <a:srgbClr val="FF0000"/>
                  </a:solidFill>
                </a:rPr>
                <a:t> treatment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661535" y="4783829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Thymidine treatment</a:t>
            </a:r>
          </a:p>
        </p:txBody>
      </p:sp>
    </p:spTree>
    <p:extLst>
      <p:ext uri="{BB962C8B-B14F-4D97-AF65-F5344CB8AC3E}">
        <p14:creationId xmlns:p14="http://schemas.microsoft.com/office/powerpoint/2010/main" val="22126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14647" y="777241"/>
            <a:ext cx="7431579" cy="5590307"/>
            <a:chOff x="814647" y="777241"/>
            <a:chExt cx="7431579" cy="5590307"/>
          </a:xfrm>
          <a:noFill/>
        </p:grpSpPr>
        <p:sp>
          <p:nvSpPr>
            <p:cNvPr id="8" name="Rectangle 7"/>
            <p:cNvSpPr/>
            <p:nvPr/>
          </p:nvSpPr>
          <p:spPr>
            <a:xfrm>
              <a:off x="814647" y="3520442"/>
              <a:ext cx="7431579" cy="1039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1732165" y="3517324"/>
              <a:ext cx="5590307" cy="11014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22506" y="78956"/>
            <a:ext cx="3296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Hela_FG</a:t>
            </a:r>
            <a:r>
              <a:rPr lang="en-US" dirty="0"/>
              <a:t>-GFP-cGAS stable </a:t>
            </a:r>
            <a:r>
              <a:rPr lang="en-US" dirty="0" err="1"/>
              <a:t>cellline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11" y="3624350"/>
            <a:ext cx="36576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390" y="3624350"/>
            <a:ext cx="36576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390" y="777242"/>
            <a:ext cx="3657600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11" y="777242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7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13038" y="232569"/>
            <a:ext cx="403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vitro reconstituted </a:t>
            </a:r>
            <a:r>
              <a:rPr lang="en-US" dirty="0" err="1"/>
              <a:t>cGAS</a:t>
            </a:r>
            <a:r>
              <a:rPr lang="en-US" dirty="0"/>
              <a:t> activity assay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76521" y="1489246"/>
            <a:ext cx="5181600" cy="10972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789396" y="1806746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54521" y="1773408"/>
            <a:ext cx="1371600" cy="523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>
                <a:latin typeface="Calibri" pitchFamily="34" charset="0"/>
              </a:rPr>
              <a:t>DNA, BSA, ATP, GTP, Mg</a:t>
            </a:r>
            <a:r>
              <a:rPr lang="en-US" altLang="zh-CN" sz="1400" baseline="30000">
                <a:latin typeface="Calibri" pitchFamily="34" charset="0"/>
              </a:rPr>
              <a:t>2+</a:t>
            </a:r>
            <a:r>
              <a:rPr lang="en-US" altLang="zh-CN" sz="1400">
                <a:latin typeface="Calibri" pitchFamily="34" charset="0"/>
              </a:rPr>
              <a:t>, etc.</a:t>
            </a:r>
            <a:endParaRPr lang="en-US" altLang="zh-CN">
              <a:latin typeface="Calibri" pitchFamily="34" charset="0"/>
            </a:endParaRPr>
          </a:p>
        </p:txBody>
      </p:sp>
      <p:grpSp>
        <p:nvGrpSpPr>
          <p:cNvPr id="27" name="Group 20"/>
          <p:cNvGrpSpPr>
            <a:grpSpLocks/>
          </p:cNvGrpSpPr>
          <p:nvPr/>
        </p:nvGrpSpPr>
        <p:grpSpPr bwMode="auto">
          <a:xfrm>
            <a:off x="4473733" y="1694033"/>
            <a:ext cx="1957388" cy="738188"/>
            <a:chOff x="4543974" y="2464041"/>
            <a:chExt cx="1956424" cy="738665"/>
          </a:xfrm>
        </p:grpSpPr>
        <p:sp>
          <p:nvSpPr>
            <p:cNvPr id="28" name="TextBox 27"/>
            <p:cNvSpPr txBox="1"/>
            <p:nvPr/>
          </p:nvSpPr>
          <p:spPr>
            <a:xfrm>
              <a:off x="4977149" y="2464041"/>
              <a:ext cx="1523249" cy="738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>
                  <a:latin typeface="Calibri" pitchFamily="34" charset="0"/>
                </a:rPr>
                <a:t>THP-1 S20 (or Fraction)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>
                  <a:latin typeface="Calibri" pitchFamily="34" charset="0"/>
                </a:rPr>
                <a:t>(inhibitor activity)</a:t>
              </a:r>
              <a:endParaRPr lang="en-US" altLang="zh-CN">
                <a:latin typeface="Calibri" pitchFamily="34" charset="0"/>
              </a:endParaRPr>
            </a:p>
          </p:txBody>
        </p:sp>
        <p:sp>
          <p:nvSpPr>
            <p:cNvPr id="29" name="TextBox 7"/>
            <p:cNvSpPr txBox="1">
              <a:spLocks noChangeArrowheads="1"/>
            </p:cNvSpPr>
            <p:nvPr/>
          </p:nvSpPr>
          <p:spPr bwMode="auto">
            <a:xfrm>
              <a:off x="4543974" y="2569435"/>
              <a:ext cx="352982" cy="46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Arial" panose="020B0604020202020204" pitchFamily="34" charset="0"/>
                </a:rPr>
                <a:t>±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511708" y="2611608"/>
            <a:ext cx="9810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+mn-lt"/>
                <a:cs typeface="+mn-cs"/>
              </a:rPr>
              <a:t>cGAMP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721633" y="1732133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0°C, 30min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718458" y="1738483"/>
            <a:ext cx="1457325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37°C, 30min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95°C, 5min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69633" y="3001387"/>
            <a:ext cx="6945396" cy="1985857"/>
            <a:chOff x="1169633" y="3001387"/>
            <a:chExt cx="6945396" cy="1985857"/>
          </a:xfrm>
        </p:grpSpPr>
        <p:grpSp>
          <p:nvGrpSpPr>
            <p:cNvPr id="33" name="Group 32"/>
            <p:cNvGrpSpPr/>
            <p:nvPr/>
          </p:nvGrpSpPr>
          <p:grpSpPr>
            <a:xfrm>
              <a:off x="1169633" y="3001387"/>
              <a:ext cx="2777163" cy="1985857"/>
              <a:chOff x="1308317" y="3477637"/>
              <a:chExt cx="2777163" cy="1985857"/>
            </a:xfrm>
          </p:grpSpPr>
          <p:grpSp>
            <p:nvGrpSpPr>
              <p:cNvPr id="34" name="Group 21"/>
              <p:cNvGrpSpPr>
                <a:grpSpLocks/>
              </p:cNvGrpSpPr>
              <p:nvPr/>
            </p:nvGrpSpPr>
            <p:grpSpPr bwMode="auto">
              <a:xfrm>
                <a:off x="1308317" y="3847447"/>
                <a:ext cx="2514600" cy="1616047"/>
                <a:chOff x="2827473" y="3822819"/>
                <a:chExt cx="2514599" cy="1616578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flipH="1">
                  <a:off x="4072071" y="3822819"/>
                  <a:ext cx="2" cy="43818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582712" y="3836860"/>
                  <a:ext cx="50206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 dirty="0">
                      <a:latin typeface="Arial" panose="020B0604020202020204" pitchFamily="34" charset="0"/>
                    </a:rPr>
                    <a:t>PFO</a:t>
                  </a:r>
                </a:p>
              </p:txBody>
            </p:sp>
            <p:sp>
              <p:nvSpPr>
                <p:cNvPr id="39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2934648" y="4231865"/>
                  <a:ext cx="227498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dirty="0">
                      <a:latin typeface="Arial" panose="020B0604020202020204" pitchFamily="34" charset="0"/>
                    </a:rPr>
                    <a:t>THP-1 ISG-</a:t>
                  </a:r>
                  <a:r>
                    <a:rPr lang="en-US" altLang="zh-CN" sz="1800" dirty="0" err="1">
                      <a:latin typeface="Arial" panose="020B0604020202020204" pitchFamily="34" charset="0"/>
                    </a:rPr>
                    <a:t>lucia</a:t>
                  </a:r>
                  <a:r>
                    <a:rPr lang="en-US" altLang="zh-CN" sz="1800" dirty="0">
                      <a:latin typeface="Arial" panose="020B0604020202020204" pitchFamily="34" charset="0"/>
                    </a:rPr>
                    <a:t> cell</a:t>
                  </a:r>
                </a:p>
              </p:txBody>
            </p: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4072073" y="4600921"/>
                  <a:ext cx="0" cy="46846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18"/>
                <p:cNvSpPr txBox="1">
                  <a:spLocks noChangeArrowheads="1"/>
                </p:cNvSpPr>
                <p:nvPr/>
              </p:nvSpPr>
              <p:spPr bwMode="auto">
                <a:xfrm>
                  <a:off x="2827473" y="5070065"/>
                  <a:ext cx="2514599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dirty="0">
                      <a:latin typeface="Arial" panose="020B0604020202020204" pitchFamily="34" charset="0"/>
                    </a:rPr>
                    <a:t>Luciferase Activity Test</a:t>
                  </a:r>
                </a:p>
              </p:txBody>
            </p:sp>
            <p:sp>
              <p:nvSpPr>
                <p:cNvPr id="42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112569" y="4677397"/>
                  <a:ext cx="433132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</a:rPr>
                    <a:t>o/n</a:t>
                  </a:r>
                  <a:endParaRPr lang="en-US" altLang="zh-CN" sz="1200">
                    <a:latin typeface="Arial" panose="020B0604020202020204" pitchFamily="34" charset="0"/>
                  </a:endParaRPr>
                </a:p>
              </p:txBody>
            </p:sp>
          </p:grpSp>
          <p:cxnSp>
            <p:nvCxnSpPr>
              <p:cNvPr id="35" name="Straight Connector 34"/>
              <p:cNvCxnSpPr/>
              <p:nvPr/>
            </p:nvCxnSpPr>
            <p:spPr>
              <a:xfrm>
                <a:off x="2552917" y="3847447"/>
                <a:ext cx="153256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085480" y="3477637"/>
                <a:ext cx="0" cy="35193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3946796" y="3371197"/>
              <a:ext cx="4168233" cy="1310080"/>
              <a:chOff x="4085480" y="3847447"/>
              <a:chExt cx="4168233" cy="1310080"/>
            </a:xfrm>
          </p:grpSpPr>
          <p:sp>
            <p:nvSpPr>
              <p:cNvPr id="44" name="TextBox 18"/>
              <p:cNvSpPr txBox="1">
                <a:spLocks noChangeArrowheads="1"/>
              </p:cNvSpPr>
              <p:nvPr/>
            </p:nvSpPr>
            <p:spPr bwMode="auto">
              <a:xfrm>
                <a:off x="5067517" y="4326530"/>
                <a:ext cx="3186196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</a:rPr>
                  <a:t>Thin Layer Chromatography (TLC)</a:t>
                </a:r>
              </a:p>
              <a:p>
                <a:pPr algn="ctr">
                  <a:spcBef>
                    <a:spcPct val="0"/>
                  </a:spcBef>
                  <a:buNone/>
                </a:pPr>
                <a:r>
                  <a:rPr lang="en-US" altLang="zh-CN" sz="1200" dirty="0">
                    <a:latin typeface="Arial" panose="020B0604020202020204" pitchFamily="34" charset="0"/>
                  </a:rPr>
                  <a:t>(w/ [</a:t>
                </a:r>
                <a:r>
                  <a:rPr lang="el-GR" altLang="zh-CN" sz="1200" dirty="0">
                    <a:latin typeface="Arial" panose="020B0604020202020204" pitchFamily="34" charset="0"/>
                  </a:rPr>
                  <a:t>α-</a:t>
                </a:r>
                <a:r>
                  <a:rPr lang="el-GR" altLang="zh-CN" sz="1200" baseline="30000" dirty="0">
                    <a:latin typeface="Arial" panose="020B0604020202020204" pitchFamily="34" charset="0"/>
                  </a:rPr>
                  <a:t>32</a:t>
                </a:r>
                <a:r>
                  <a:rPr lang="en-US" altLang="zh-CN" sz="1200" dirty="0">
                    <a:latin typeface="Arial" panose="020B0604020202020204" pitchFamily="34" charset="0"/>
                  </a:rPr>
                  <a:t>P]-ATP) </a:t>
                </a: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 bwMode="auto">
              <a:xfrm>
                <a:off x="6660613" y="3847447"/>
                <a:ext cx="0" cy="4790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4085480" y="3847447"/>
                <a:ext cx="257513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/>
          <p:cNvSpPr txBox="1"/>
          <p:nvPr/>
        </p:nvSpPr>
        <p:spPr>
          <a:xfrm>
            <a:off x="1510029" y="1653735"/>
            <a:ext cx="1295400" cy="8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Calibri" pitchFamily="34" charset="0"/>
              </a:rPr>
              <a:t>L929 S20 or recombinant </a:t>
            </a:r>
            <a:r>
              <a:rPr lang="en-US" altLang="zh-CN" sz="1200" dirty="0" err="1">
                <a:latin typeface="Calibri" pitchFamily="34" charset="0"/>
              </a:rPr>
              <a:t>cGAS</a:t>
            </a:r>
            <a:r>
              <a:rPr lang="en-US" altLang="zh-CN" sz="1200" dirty="0">
                <a:latin typeface="Calibri" pitchFamily="34" charset="0"/>
              </a:rPr>
              <a:t> protein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latin typeface="Calibri" pitchFamily="34" charset="0"/>
              </a:rPr>
              <a:t>(</a:t>
            </a:r>
            <a:r>
              <a:rPr lang="en-US" altLang="zh-CN" sz="1100" dirty="0" err="1">
                <a:latin typeface="Calibri" pitchFamily="34" charset="0"/>
              </a:rPr>
              <a:t>cGAS</a:t>
            </a:r>
            <a:r>
              <a:rPr lang="en-US" altLang="zh-CN" sz="1100" dirty="0">
                <a:latin typeface="Calibri" pitchFamily="34" charset="0"/>
              </a:rPr>
              <a:t> activity)</a:t>
            </a:r>
            <a:endParaRPr lang="en-US" altLang="zh-CN" sz="14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42271" y="5579950"/>
            <a:ext cx="592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Track the inhibitor activity (decrease of cGAMP signal)</a:t>
            </a:r>
          </a:p>
        </p:txBody>
      </p:sp>
    </p:spTree>
    <p:extLst>
      <p:ext uri="{BB962C8B-B14F-4D97-AF65-F5344CB8AC3E}">
        <p14:creationId xmlns:p14="http://schemas.microsoft.com/office/powerpoint/2010/main" val="349843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 animBg="1"/>
      <p:bldP spid="30" grpId="0"/>
      <p:bldP spid="31" grpId="0"/>
      <p:bldP spid="32" grpId="0" animBg="1"/>
      <p:bldP spid="48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006" y="731108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1" y="731108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71" y="3548449"/>
            <a:ext cx="36576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006" y="3548449"/>
            <a:ext cx="365760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4509" y="361777"/>
            <a:ext cx="196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Hela_FG</a:t>
            </a:r>
            <a:r>
              <a:rPr lang="en-US" dirty="0"/>
              <a:t>-GFP-</a:t>
            </a:r>
            <a:r>
              <a:rPr lang="en-US" dirty="0" err="1"/>
              <a:t>cGAS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73977" y="36177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Hela_GFP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88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69111" y="3545956"/>
            <a:ext cx="2679700" cy="290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70006" y="745144"/>
            <a:ext cx="2679700" cy="2908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69111" y="745144"/>
            <a:ext cx="2679700" cy="290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70006" y="3545956"/>
            <a:ext cx="2679700" cy="2908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203" y="209508"/>
            <a:ext cx="663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Hela_FG</a:t>
            </a:r>
            <a:r>
              <a:rPr lang="en-US" dirty="0"/>
              <a:t>-GFP-cGAS (treated with 100ng/ml </a:t>
            </a:r>
            <a:r>
              <a:rPr lang="en-US" dirty="0" err="1"/>
              <a:t>Nocodazole</a:t>
            </a:r>
            <a:r>
              <a:rPr lang="en-US" dirty="0"/>
              <a:t> for 12 hours)</a:t>
            </a:r>
          </a:p>
        </p:txBody>
      </p:sp>
    </p:spTree>
    <p:extLst>
      <p:ext uri="{BB962C8B-B14F-4D97-AF65-F5344CB8AC3E}">
        <p14:creationId xmlns:p14="http://schemas.microsoft.com/office/powerpoint/2010/main" val="1239083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93" y="3624349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088" y="777241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185" y="3624349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44" y="777241"/>
            <a:ext cx="3657600" cy="27432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14647" y="777241"/>
            <a:ext cx="7431579" cy="5590307"/>
            <a:chOff x="814647" y="777241"/>
            <a:chExt cx="7431579" cy="5590307"/>
          </a:xfrm>
          <a:noFill/>
        </p:grpSpPr>
        <p:sp>
          <p:nvSpPr>
            <p:cNvPr id="7" name="Rectangle 6"/>
            <p:cNvSpPr/>
            <p:nvPr/>
          </p:nvSpPr>
          <p:spPr>
            <a:xfrm>
              <a:off x="814647" y="3520442"/>
              <a:ext cx="7431579" cy="1039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1732165" y="3517324"/>
              <a:ext cx="5590307" cy="11014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8203" y="209508"/>
            <a:ext cx="575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Hela_GFP</a:t>
            </a:r>
            <a:r>
              <a:rPr lang="en-US" dirty="0"/>
              <a:t> (treated with 100ng/ml </a:t>
            </a:r>
            <a:r>
              <a:rPr lang="en-US" dirty="0" err="1"/>
              <a:t>Nocodazole</a:t>
            </a:r>
            <a:r>
              <a:rPr lang="en-US" dirty="0"/>
              <a:t> for 12 hours)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980" y="3624349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58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312738" y="233363"/>
            <a:ext cx="56220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cGAS is translocated to the nucleus during cell cycle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31" y="1372581"/>
            <a:ext cx="7619458" cy="38508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2082" y="5223436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G1/S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38490" y="5223436"/>
            <a:ext cx="1544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Prometaphase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4566" y="5223436"/>
            <a:ext cx="1227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metaphase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71815" y="5223436"/>
            <a:ext cx="112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Telophase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6928590" y="5223436"/>
            <a:ext cx="12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cytokinesis</a:t>
            </a:r>
          </a:p>
        </p:txBody>
      </p:sp>
    </p:spTree>
    <p:extLst>
      <p:ext uri="{BB962C8B-B14F-4D97-AF65-F5344CB8AC3E}">
        <p14:creationId xmlns:p14="http://schemas.microsoft.com/office/powerpoint/2010/main" val="2824307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21796" y="2339887"/>
            <a:ext cx="5453726" cy="1317225"/>
            <a:chOff x="3661656" y="2230830"/>
            <a:chExt cx="5453726" cy="13172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1562" y="3133655"/>
              <a:ext cx="4081350" cy="4144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 rot="18736418">
              <a:off x="5067948" y="2839124"/>
              <a:ext cx="39305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S20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18736418">
              <a:off x="5942474" y="2684927"/>
              <a:ext cx="80983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1M extract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8736418">
              <a:off x="5457102" y="2725848"/>
              <a:ext cx="6992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/>
                <a:t>RIPA_ext</a:t>
              </a:r>
              <a:endParaRPr lang="en-US" sz="1100" dirty="0"/>
            </a:p>
          </p:txBody>
        </p:sp>
        <p:sp>
          <p:nvSpPr>
            <p:cNvPr id="7" name="TextBox 6"/>
            <p:cNvSpPr txBox="1"/>
            <p:nvPr/>
          </p:nvSpPr>
          <p:spPr>
            <a:xfrm rot="18736418">
              <a:off x="6466932" y="2684334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Final pellet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8736418">
              <a:off x="7084024" y="2808350"/>
              <a:ext cx="39305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S20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8736418">
              <a:off x="8002940" y="2654153"/>
              <a:ext cx="80983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1M extract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8736418">
              <a:off x="7526446" y="2695074"/>
              <a:ext cx="6992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/>
                <a:t>RIPA_ext</a:t>
              </a:r>
              <a:endParaRPr 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8736418">
              <a:off x="8509642" y="2653560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/>
                <a:t>Final pellet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211074" y="2499479"/>
              <a:ext cx="19233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08968" y="2230830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Hela_cGAS</a:t>
              </a:r>
              <a:r>
                <a:rPr lang="en-US" sz="1100" dirty="0"/>
                <a:t> KO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191996" y="2499479"/>
              <a:ext cx="19233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89890" y="2230830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Hela_ </a:t>
              </a:r>
              <a:r>
                <a:rPr lang="en-US" sz="1100" dirty="0" err="1"/>
                <a:t>wt</a:t>
              </a:r>
              <a:endParaRPr 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61656" y="3224578"/>
              <a:ext cx="19254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IB:cGAS</a:t>
              </a:r>
              <a:endParaRPr lang="en-US" sz="1100" dirty="0"/>
            </a:p>
          </p:txBody>
        </p:sp>
      </p:grp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312738" y="233363"/>
            <a:ext cx="53998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cGAS locates in the RIPA insoluble nuclear fraction</a:t>
            </a:r>
          </a:p>
        </p:txBody>
      </p:sp>
    </p:spTree>
    <p:extLst>
      <p:ext uri="{BB962C8B-B14F-4D97-AF65-F5344CB8AC3E}">
        <p14:creationId xmlns:p14="http://schemas.microsoft.com/office/powerpoint/2010/main" val="14312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60633" y="346260"/>
            <a:ext cx="4712955" cy="41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600" b="1" dirty="0">
                <a:latin typeface="Arial" panose="020B0604020202020204" pitchFamily="34" charset="0"/>
              </a:rPr>
              <a:t>cGAS enters the nucleus in proliferating cells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633" y="1261774"/>
            <a:ext cx="8077200" cy="42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889920" y="6604628"/>
            <a:ext cx="325408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200" b="1">
                <a:latin typeface="Arial" panose="020B0604020202020204" pitchFamily="34" charset="0"/>
              </a:rPr>
              <a:t>Hui Yang et al. PNAS 2017;114:E4612-E4620</a:t>
            </a:r>
          </a:p>
        </p:txBody>
      </p:sp>
    </p:spTree>
    <p:extLst>
      <p:ext uri="{BB962C8B-B14F-4D97-AF65-F5344CB8AC3E}">
        <p14:creationId xmlns:p14="http://schemas.microsoft.com/office/powerpoint/2010/main" val="103067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809" y="839972"/>
            <a:ext cx="7666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Summary_1</a:t>
            </a:r>
          </a:p>
          <a:p>
            <a:endParaRPr lang="en-US" dirty="0"/>
          </a:p>
          <a:p>
            <a:r>
              <a:rPr lang="en-US" dirty="0"/>
              <a:t>The localization of cGAS is dynamic with the stages of mitosis. </a:t>
            </a:r>
          </a:p>
          <a:p>
            <a:endParaRPr lang="en-US" dirty="0"/>
          </a:p>
          <a:p>
            <a:r>
              <a:rPr lang="en-US" dirty="0"/>
              <a:t>Majority of cGAS bind to chromosomes during cell division</a:t>
            </a:r>
          </a:p>
          <a:p>
            <a:endParaRPr lang="en-US" dirty="0"/>
          </a:p>
          <a:p>
            <a:r>
              <a:rPr lang="en-US" dirty="0"/>
              <a:t>cGAS is localized in the cytoplasm of non-dividing cells but enters the nucleus and associates with chromatin DNA during mitosis in proliferating cells.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endParaRPr lang="en-US" dirty="0"/>
          </a:p>
          <a:p>
            <a:r>
              <a:rPr lang="en-US" dirty="0"/>
              <a:t> the cGAS bound to chromatin/chromosome active or not?</a:t>
            </a:r>
          </a:p>
        </p:txBody>
      </p:sp>
    </p:spTree>
    <p:extLst>
      <p:ext uri="{BB962C8B-B14F-4D97-AF65-F5344CB8AC3E}">
        <p14:creationId xmlns:p14="http://schemas.microsoft.com/office/powerpoint/2010/main" val="45075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855" y="492210"/>
            <a:ext cx="7873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ISD transfection to control cells but not Nocodazole synchronized cells produced cGAMP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9123" y="2036135"/>
            <a:ext cx="7553325" cy="4152900"/>
            <a:chOff x="689123" y="2036135"/>
            <a:chExt cx="7553325" cy="4152900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/>
            </p:nvPr>
          </p:nvGraphicFramePr>
          <p:xfrm>
            <a:off x="689123" y="2036135"/>
            <a:ext cx="7553325" cy="415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Prism 6" r:id="rId3" imgW="5191356" imgH="2854221" progId="Prism6.Document">
                    <p:embed/>
                  </p:oleObj>
                </mc:Choice>
                <mc:Fallback>
                  <p:oleObj name="Prism 6" r:id="rId3" imgW="5191356" imgH="2854221" progId="Prism6.Document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89123" y="2036135"/>
                          <a:ext cx="7553325" cy="415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Rectangle 3"/>
            <p:cNvSpPr/>
            <p:nvPr/>
          </p:nvSpPr>
          <p:spPr>
            <a:xfrm>
              <a:off x="6356195" y="3155795"/>
              <a:ext cx="1416205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622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561" y="316523"/>
            <a:ext cx="776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Hela cell nuclei and lysate extract method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78878" y="1386601"/>
            <a:ext cx="298702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/>
              <a:t>cell pellet + 600ul Hypotonic buffer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684336" y="1892655"/>
            <a:ext cx="359380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sit on ice for 10min, </a:t>
            </a:r>
            <a:r>
              <a:rPr lang="en-US" sz="1400" dirty="0" err="1">
                <a:solidFill>
                  <a:schemeClr val="dk1"/>
                </a:solidFill>
              </a:rPr>
              <a:t>dounce</a:t>
            </a:r>
            <a:r>
              <a:rPr lang="en-US" sz="1400" dirty="0">
                <a:solidFill>
                  <a:schemeClr val="dk1"/>
                </a:solidFill>
              </a:rPr>
              <a:t> for 20s, 2,000g for 10min</a:t>
            </a:r>
          </a:p>
        </p:txBody>
      </p:sp>
      <p:cxnSp>
        <p:nvCxnSpPr>
          <p:cNvPr id="5" name="Straight Arrow Connector 4"/>
          <p:cNvCxnSpPr>
            <a:stCxn id="4" idx="2"/>
            <a:endCxn id="13" idx="0"/>
          </p:cNvCxnSpPr>
          <p:nvPr/>
        </p:nvCxnSpPr>
        <p:spPr>
          <a:xfrm>
            <a:off x="4481237" y="2415875"/>
            <a:ext cx="1206400" cy="855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  <a:endCxn id="12" idx="0"/>
          </p:cNvCxnSpPr>
          <p:nvPr/>
        </p:nvCxnSpPr>
        <p:spPr>
          <a:xfrm flipH="1">
            <a:off x="3278318" y="2415875"/>
            <a:ext cx="1202919" cy="847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28515" y="3263834"/>
            <a:ext cx="89960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P2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9051" y="3271511"/>
            <a:ext cx="277717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S2, 20,000g for 10min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84437" y="3840930"/>
            <a:ext cx="119718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S20</a:t>
            </a:r>
          </a:p>
        </p:txBody>
      </p:sp>
      <p:cxnSp>
        <p:nvCxnSpPr>
          <p:cNvPr id="31" name="Straight Arrow Connector 30"/>
          <p:cNvCxnSpPr>
            <a:stCxn id="12" idx="2"/>
            <a:endCxn id="33" idx="0"/>
          </p:cNvCxnSpPr>
          <p:nvPr/>
        </p:nvCxnSpPr>
        <p:spPr>
          <a:xfrm flipH="1">
            <a:off x="3278317" y="3571611"/>
            <a:ext cx="1" cy="944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23579" y="4515888"/>
            <a:ext cx="190947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Add buffer with 0.3M (or 0.5M) </a:t>
            </a:r>
            <a:r>
              <a:rPr lang="en-US" dirty="0" err="1"/>
              <a:t>NaCl</a:t>
            </a:r>
            <a:r>
              <a:rPr lang="en-US" dirty="0"/>
              <a:t> to extract proteins</a:t>
            </a:r>
          </a:p>
        </p:txBody>
      </p:sp>
      <p:cxnSp>
        <p:nvCxnSpPr>
          <p:cNvPr id="38" name="Straight Arrow Connector 37"/>
          <p:cNvCxnSpPr>
            <a:stCxn id="3" idx="2"/>
            <a:endCxn id="4" idx="0"/>
          </p:cNvCxnSpPr>
          <p:nvPr/>
        </p:nvCxnSpPr>
        <p:spPr>
          <a:xfrm>
            <a:off x="4472391" y="1694378"/>
            <a:ext cx="8846" cy="198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2"/>
            <a:endCxn id="18" idx="0"/>
          </p:cNvCxnSpPr>
          <p:nvPr/>
        </p:nvCxnSpPr>
        <p:spPr>
          <a:xfrm flipH="1">
            <a:off x="5683031" y="3579288"/>
            <a:ext cx="4606" cy="261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126332" y="4111793"/>
            <a:ext cx="2346059" cy="13523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44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748" y="151968"/>
            <a:ext cx="78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of cGAS activity in the nucleus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852488" y="1206500"/>
          <a:ext cx="7580312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rism 7" r:id="rId3" imgW="5090518" imgH="3037179" progId="Prism7.Document">
                  <p:embed/>
                </p:oleObj>
              </mc:Choice>
              <mc:Fallback>
                <p:oleObj name="Prism 7" r:id="rId3" imgW="5090518" imgH="3037179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1206500"/>
                        <a:ext cx="7580312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82180" y="5889072"/>
            <a:ext cx="742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cGAS in the nucleus can be activated by ISD.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89249" y="1682904"/>
            <a:ext cx="1862254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02545" y="1356731"/>
            <a:ext cx="948958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1"/>
          <a:stretch/>
        </p:blipFill>
        <p:spPr>
          <a:xfrm>
            <a:off x="1441622" y="1040809"/>
            <a:ext cx="5478162" cy="458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11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86533"/>
          <a:stretch/>
        </p:blipFill>
        <p:spPr>
          <a:xfrm>
            <a:off x="887087" y="1199441"/>
            <a:ext cx="7472552" cy="595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748" y="151968"/>
            <a:ext cx="78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of cGAS activity in the Nocodazole treated cells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5748" y="1408184"/>
          <a:ext cx="8833286" cy="510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Prism 7" r:id="rId4" imgW="5063148" imgH="2927332" progId="Prism7.Document">
                  <p:embed/>
                </p:oleObj>
              </mc:Choice>
              <mc:Fallback>
                <p:oleObj name="Prism 7" r:id="rId4" imgW="5063148" imgH="2927332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748" y="1408184"/>
                        <a:ext cx="8833286" cy="5107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534936" y="2177858"/>
            <a:ext cx="1750742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3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68" y="790831"/>
            <a:ext cx="7584179" cy="4395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356" y="5280454"/>
            <a:ext cx="7652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fraction(pellet) from </a:t>
            </a:r>
            <a:r>
              <a:rPr lang="en-US" dirty="0" err="1"/>
              <a:t>Nocodazole</a:t>
            </a:r>
            <a:r>
              <a:rPr lang="en-US" dirty="0"/>
              <a:t> treated Hela cell does not have </a:t>
            </a:r>
            <a:r>
              <a:rPr lang="en-US" dirty="0" err="1"/>
              <a:t>cGAS</a:t>
            </a:r>
            <a:r>
              <a:rPr lang="en-US" dirty="0"/>
              <a:t> activity, however, after extraction and IP, the </a:t>
            </a:r>
            <a:r>
              <a:rPr lang="en-US" dirty="0" err="1"/>
              <a:t>cGAS</a:t>
            </a:r>
            <a:r>
              <a:rPr lang="en-US" dirty="0"/>
              <a:t> did have activity, which may exclude the possibility of modification on </a:t>
            </a:r>
            <a:r>
              <a:rPr lang="en-US" dirty="0" err="1"/>
              <a:t>cGAS</a:t>
            </a:r>
            <a:r>
              <a:rPr lang="en-US" dirty="0"/>
              <a:t> that regulates </a:t>
            </a:r>
            <a:r>
              <a:rPr lang="en-US" dirty="0" err="1"/>
              <a:t>cGAS</a:t>
            </a:r>
            <a:r>
              <a:rPr lang="en-US" dirty="0"/>
              <a:t> enzymatic activity.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700504" y="1544796"/>
            <a:ext cx="2495964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81020" y="1765818"/>
            <a:ext cx="1915448" cy="356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809" y="839972"/>
            <a:ext cx="77617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Summary_2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control cells (non-M phase cells, cGAS in the nucleus that is bound to chromatin is not activated by chromatin, but it can be activated by addition of ISD to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cell is at M phase, most of cGAS protein is bound to the chromosomes, and at this stage, cGAS is not activated by chromosome and can not be activated by adding of ISD.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Questions:</a:t>
            </a:r>
          </a:p>
          <a:p>
            <a:r>
              <a:rPr lang="en-US" dirty="0"/>
              <a:t>We have indirect evidence to show that cGAS do bind to chromatin/chromosome through its DNA binding domain, however, what’s the regulation mechanism(s) that prevent cGAS from being activated?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2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68" y="790831"/>
            <a:ext cx="7584179" cy="4395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356" y="5280454"/>
            <a:ext cx="7652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fraction(pellet) from </a:t>
            </a:r>
            <a:r>
              <a:rPr lang="en-US" dirty="0" err="1"/>
              <a:t>Nocodazole</a:t>
            </a:r>
            <a:r>
              <a:rPr lang="en-US" dirty="0"/>
              <a:t> treated Hela cell does not have </a:t>
            </a:r>
            <a:r>
              <a:rPr lang="en-US" dirty="0" err="1"/>
              <a:t>cGAS</a:t>
            </a:r>
            <a:r>
              <a:rPr lang="en-US" dirty="0"/>
              <a:t> activity, however, after extraction and IP, the </a:t>
            </a:r>
            <a:r>
              <a:rPr lang="en-US" dirty="0" err="1"/>
              <a:t>cGAS</a:t>
            </a:r>
            <a:r>
              <a:rPr lang="en-US" dirty="0"/>
              <a:t> did have activity, which may exclude the possibility of modification on </a:t>
            </a:r>
            <a:r>
              <a:rPr lang="en-US" dirty="0" err="1"/>
              <a:t>cGAS</a:t>
            </a:r>
            <a:r>
              <a:rPr lang="en-US" dirty="0"/>
              <a:t> that regulates </a:t>
            </a:r>
            <a:r>
              <a:rPr lang="en-US" dirty="0" err="1"/>
              <a:t>cGAS</a:t>
            </a:r>
            <a:r>
              <a:rPr lang="en-US" dirty="0"/>
              <a:t> enzymatic activity. </a:t>
            </a:r>
          </a:p>
        </p:txBody>
      </p:sp>
      <p:sp>
        <p:nvSpPr>
          <p:cNvPr id="4" name="Rectangle 3"/>
          <p:cNvSpPr/>
          <p:nvPr/>
        </p:nvSpPr>
        <p:spPr>
          <a:xfrm rot="2718888">
            <a:off x="4396061" y="4237053"/>
            <a:ext cx="478465" cy="1155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8572" y="766120"/>
            <a:ext cx="29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cGAS</a:t>
            </a:r>
            <a:r>
              <a:rPr lang="en-US" dirty="0"/>
              <a:t> activity inhibition assay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BDDE56-BE79-4259-8C63-E79C427491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956985"/>
              </p:ext>
            </p:extLst>
          </p:nvPr>
        </p:nvGraphicFramePr>
        <p:xfrm>
          <a:off x="1295400" y="1752600"/>
          <a:ext cx="5867400" cy="4147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Prism 7" r:id="rId3" imgW="6401772" imgH="4525336" progId="Prism7.Document">
                  <p:embed/>
                </p:oleObj>
              </mc:Choice>
              <mc:Fallback>
                <p:oleObj name="Prism 7" r:id="rId3" imgW="6401772" imgH="4525336" progId="Prism7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DBDDE56-BE79-4259-8C63-E79C42749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752600"/>
                        <a:ext cx="5867400" cy="4147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369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835148" y="484677"/>
          <a:ext cx="7504112" cy="477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Prism 7" r:id="rId4" imgW="5214045" imgH="3320620" progId="Prism7.Document">
                  <p:embed/>
                </p:oleObj>
              </mc:Choice>
              <mc:Fallback>
                <p:oleObj name="Prism 7" r:id="rId4" imgW="5214045" imgH="3320620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5148" y="484677"/>
                        <a:ext cx="7504112" cy="477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69777" y="6334780"/>
            <a:ext cx="4774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experiment was repeated multiple times and showed similar result (due to uncertainty about salt, </a:t>
            </a:r>
            <a:r>
              <a:rPr lang="en-US" sz="1400" dirty="0" err="1"/>
              <a:t>Benzonase</a:t>
            </a:r>
            <a:r>
              <a:rPr lang="en-US" sz="1400" dirty="0"/>
              <a:t>, etc. )</a:t>
            </a:r>
          </a:p>
        </p:txBody>
      </p:sp>
      <p:sp>
        <p:nvSpPr>
          <p:cNvPr id="4" name="Rectangle 3"/>
          <p:cNvSpPr/>
          <p:nvPr/>
        </p:nvSpPr>
        <p:spPr>
          <a:xfrm>
            <a:off x="1259315" y="5030268"/>
            <a:ext cx="66557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Elution_1: IP-Flag-</a:t>
            </a:r>
            <a:r>
              <a:rPr lang="en-US" sz="1100" dirty="0" err="1"/>
              <a:t>cGAS</a:t>
            </a:r>
            <a:r>
              <a:rPr lang="en-US" sz="1100" dirty="0"/>
              <a:t> from 0.4M </a:t>
            </a:r>
            <a:r>
              <a:rPr lang="en-US" sz="1100" dirty="0" err="1"/>
              <a:t>NaCl</a:t>
            </a:r>
            <a:r>
              <a:rPr lang="en-US" sz="1100" dirty="0"/>
              <a:t> extract @ 0.4M </a:t>
            </a:r>
            <a:r>
              <a:rPr lang="en-US" sz="1100" dirty="0" err="1"/>
              <a:t>NaCl</a:t>
            </a:r>
            <a:r>
              <a:rPr lang="en-US" sz="1100" dirty="0"/>
              <a:t>, eluted with 1M </a:t>
            </a:r>
            <a:r>
              <a:rPr lang="en-US" sz="1100" dirty="0" err="1"/>
              <a:t>NaCl</a:t>
            </a:r>
            <a:r>
              <a:rPr lang="en-US" sz="1100" dirty="0"/>
              <a:t>, concentrated and buffer exchanged to 0.5M </a:t>
            </a:r>
            <a:r>
              <a:rPr lang="en-US" sz="1100" dirty="0" err="1"/>
              <a:t>NaCl</a:t>
            </a:r>
            <a:r>
              <a:rPr lang="en-US" sz="1100" dirty="0"/>
              <a:t>. (for 0.1ul and 0.3ul, use hypo to do 1:10 dilution first and use 1ul and 3ul, respectively)</a:t>
            </a:r>
          </a:p>
          <a:p>
            <a:r>
              <a:rPr lang="en-US" sz="1100" dirty="0"/>
              <a:t>Elution_2: Same as 1 but with freeze and thaw sample as SM</a:t>
            </a:r>
          </a:p>
          <a:p>
            <a:r>
              <a:rPr lang="en-US" sz="1100" dirty="0"/>
              <a:t>Elution_3: Similar to 1 but IP from S20</a:t>
            </a:r>
          </a:p>
        </p:txBody>
      </p:sp>
    </p:spTree>
    <p:extLst>
      <p:ext uri="{BB962C8B-B14F-4D97-AF65-F5344CB8AC3E}">
        <p14:creationId xmlns:p14="http://schemas.microsoft.com/office/powerpoint/2010/main" val="3643722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701409" y="923302"/>
          <a:ext cx="7893796" cy="5015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Prism 7" r:id="rId4" imgW="5593628" imgH="3554000" progId="Prism7.Document">
                  <p:embed/>
                </p:oleObj>
              </mc:Choice>
              <mc:Fallback>
                <p:oleObj name="Prism 7" r:id="rId4" imgW="5593628" imgH="3554000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409" y="923302"/>
                        <a:ext cx="7893796" cy="5015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2964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2875" y="972846"/>
          <a:ext cx="8851305" cy="506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Prism 7" r:id="rId3" imgW="6723374" imgH="3846805" progId="Prism7.Document">
                  <p:embed/>
                </p:oleObj>
              </mc:Choice>
              <mc:Fallback>
                <p:oleObj name="Prism 7" r:id="rId3" imgW="6723374" imgH="3846805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75" y="972846"/>
                        <a:ext cx="8851305" cy="5064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955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5535" y="1206060"/>
            <a:ext cx="8479460" cy="4044365"/>
            <a:chOff x="405535" y="1206061"/>
            <a:chExt cx="7634367" cy="35315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t="7737" b="7576"/>
            <a:stretch/>
          </p:blipFill>
          <p:spPr>
            <a:xfrm>
              <a:off x="405535" y="1206061"/>
              <a:ext cx="7265324" cy="3531567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>
            <a:xfrm flipH="1">
              <a:off x="6656707" y="1945894"/>
              <a:ext cx="266007" cy="2826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864525" y="1679887"/>
              <a:ext cx="1175377" cy="322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Histone 2A?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994161" y="3458811"/>
              <a:ext cx="681644" cy="1278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8291" y="1463755"/>
            <a:ext cx="430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Column: Mono-Q 0.1mL</a:t>
            </a:r>
          </a:p>
          <a:p>
            <a:r>
              <a:rPr lang="en-US" dirty="0"/>
              <a:t>Buffer A: 20mM </a:t>
            </a:r>
            <a:r>
              <a:rPr lang="en-US" dirty="0" err="1"/>
              <a:t>Tris-HCl</a:t>
            </a:r>
            <a:r>
              <a:rPr lang="en-US" dirty="0"/>
              <a:t> pH 7.5 + 0.1M </a:t>
            </a:r>
            <a:r>
              <a:rPr lang="en-US" dirty="0" err="1"/>
              <a:t>NaCl</a:t>
            </a:r>
            <a:endParaRPr lang="en-US" dirty="0"/>
          </a:p>
          <a:p>
            <a:r>
              <a:rPr lang="en-US" dirty="0"/>
              <a:t>Buffer B: 20mM </a:t>
            </a:r>
            <a:r>
              <a:rPr lang="en-US" dirty="0" err="1"/>
              <a:t>Tris-HCl</a:t>
            </a:r>
            <a:r>
              <a:rPr lang="en-US" dirty="0"/>
              <a:t> pH 7.5 + 1M </a:t>
            </a:r>
            <a:r>
              <a:rPr lang="en-US" dirty="0" err="1"/>
              <a:t>NaCl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8291" y="452284"/>
            <a:ext cx="30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soup on mono-Q column</a:t>
            </a:r>
          </a:p>
        </p:txBody>
      </p:sp>
    </p:spTree>
    <p:extLst>
      <p:ext uri="{BB962C8B-B14F-4D97-AF65-F5344CB8AC3E}">
        <p14:creationId xmlns:p14="http://schemas.microsoft.com/office/powerpoint/2010/main" val="4135888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631825" y="873125"/>
          <a:ext cx="7624763" cy="547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Prism 7" r:id="rId3" imgW="5877415" imgH="4217044" progId="Prism7.Document">
                  <p:embed/>
                </p:oleObj>
              </mc:Choice>
              <mc:Fallback>
                <p:oleObj name="Prism 7" r:id="rId3" imgW="5877415" imgH="4217044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825" y="873125"/>
                        <a:ext cx="7624763" cy="547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22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2977" r="15302" b="16803"/>
          <a:stretch>
            <a:fillRect/>
          </a:stretch>
        </p:blipFill>
        <p:spPr bwMode="auto">
          <a:xfrm>
            <a:off x="733425" y="354013"/>
            <a:ext cx="7808913" cy="632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147638" y="169863"/>
            <a:ext cx="212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DNA stimulation test</a:t>
            </a:r>
          </a:p>
        </p:txBody>
      </p:sp>
    </p:spTree>
    <p:extLst>
      <p:ext uri="{BB962C8B-B14F-4D97-AF65-F5344CB8AC3E}">
        <p14:creationId xmlns:p14="http://schemas.microsoft.com/office/powerpoint/2010/main" val="3146299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 b="18634"/>
          <a:stretch/>
        </p:blipFill>
        <p:spPr>
          <a:xfrm>
            <a:off x="723207" y="1745672"/>
            <a:ext cx="7913716" cy="3990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5673" y="1545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2203" y="1545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481" y="154596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848460" y="1570906"/>
            <a:ext cx="6816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3521" y="1296580"/>
            <a:ext cx="77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BSA(ng)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4398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7792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9628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3266" y="15418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6913" y="154180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26988" y="154180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25373" y="154180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D12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32082" y="15418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92548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7953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55047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3827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2482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2825" y="15362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96090" y="4746567"/>
            <a:ext cx="1235991" cy="390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06684" y="4941916"/>
            <a:ext cx="592385" cy="61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7099070" y="5552903"/>
            <a:ext cx="390697" cy="305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99069" y="5858893"/>
            <a:ext cx="130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Histone 2A?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7290" y="5093520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10kd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7290" y="4759035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15kd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7290" y="4424550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20kd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7290" y="4150125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25kd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7290" y="3719237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37kd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7290" y="3366581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50kd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7290" y="2890814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75kd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5920" y="2673527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100kd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5920" y="2346125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150kd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5920" y="1960779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250kd</a:t>
            </a:r>
          </a:p>
        </p:txBody>
      </p:sp>
    </p:spTree>
    <p:extLst>
      <p:ext uri="{BB962C8B-B14F-4D97-AF65-F5344CB8AC3E}">
        <p14:creationId xmlns:p14="http://schemas.microsoft.com/office/powerpoint/2010/main" val="513440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064357"/>
              </p:ext>
            </p:extLst>
          </p:nvPr>
        </p:nvGraphicFramePr>
        <p:xfrm>
          <a:off x="369888" y="531813"/>
          <a:ext cx="8647112" cy="522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Prism 7" r:id="rId3" imgW="7148694" imgH="4317887" progId="Prism7.Document">
                  <p:embed/>
                </p:oleObj>
              </mc:Choice>
              <mc:Fallback>
                <p:oleObj name="Prism 7" r:id="rId3" imgW="7148694" imgH="4317887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888" y="531813"/>
                        <a:ext cx="8647112" cy="522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4600" y="1104900"/>
            <a:ext cx="395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3.5ng recombinant </a:t>
            </a:r>
            <a:r>
              <a:rPr lang="en-US" sz="1600" dirty="0" err="1"/>
              <a:t>cGAS</a:t>
            </a:r>
            <a:r>
              <a:rPr lang="en-US" sz="1600" dirty="0"/>
              <a:t> and 0.5ug chromatin for basal </a:t>
            </a:r>
            <a:r>
              <a:rPr lang="en-US" sz="1600" dirty="0" err="1"/>
              <a:t>cGAS</a:t>
            </a:r>
            <a:r>
              <a:rPr lang="en-US" sz="1600" dirty="0"/>
              <a:t> reaction (w/ RNase)</a:t>
            </a:r>
          </a:p>
        </p:txBody>
      </p:sp>
    </p:spTree>
    <p:extLst>
      <p:ext uri="{BB962C8B-B14F-4D97-AF65-F5344CB8AC3E}">
        <p14:creationId xmlns:p14="http://schemas.microsoft.com/office/powerpoint/2010/main" val="2181014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20734" r="1032" b="19184"/>
          <a:stretch/>
        </p:blipFill>
        <p:spPr>
          <a:xfrm>
            <a:off x="1404851" y="1479666"/>
            <a:ext cx="6251172" cy="310064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58739" y="4084442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10kd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8739" y="3816462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15kd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8739" y="3556791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20kd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8739" y="3365494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25kd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8739" y="3026044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37kd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8739" y="2731579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50kd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8739" y="2355566"/>
            <a:ext cx="54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75kd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7369" y="2179842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100kd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7369" y="1952192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150kd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369" y="1649970"/>
            <a:ext cx="63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250kd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768137" y="121345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855658" y="980495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05780" y="731108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Heated H2B(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 rot="16028777">
            <a:off x="2940982" y="12134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33" name="TextBox 32"/>
          <p:cNvSpPr txBox="1"/>
          <p:nvPr/>
        </p:nvSpPr>
        <p:spPr>
          <a:xfrm rot="16028777">
            <a:off x="3094766" y="1154990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34" name="TextBox 33"/>
          <p:cNvSpPr txBox="1"/>
          <p:nvPr/>
        </p:nvSpPr>
        <p:spPr>
          <a:xfrm rot="16028777">
            <a:off x="3282781" y="1141409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3446006" y="1095343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3697971" y="1111539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947394" y="974954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7516" y="725567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H2B(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 rot="16028777">
            <a:off x="3960583" y="1141409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41" name="TextBox 40"/>
          <p:cNvSpPr txBox="1"/>
          <p:nvPr/>
        </p:nvSpPr>
        <p:spPr>
          <a:xfrm rot="16028777">
            <a:off x="4186502" y="1154990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42" name="TextBox 41"/>
          <p:cNvSpPr txBox="1"/>
          <p:nvPr/>
        </p:nvSpPr>
        <p:spPr>
          <a:xfrm rot="16028777">
            <a:off x="4446652" y="121345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43" name="TextBox 42"/>
          <p:cNvSpPr txBox="1"/>
          <p:nvPr/>
        </p:nvSpPr>
        <p:spPr>
          <a:xfrm rot="16028777">
            <a:off x="4506308" y="1035355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 rot="16200000">
            <a:off x="5112038" y="121899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5199559" y="986036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49681" y="736649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Heated H2A(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 rot="16028777">
            <a:off x="5284883" y="12189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48" name="TextBox 47"/>
          <p:cNvSpPr txBox="1"/>
          <p:nvPr/>
        </p:nvSpPr>
        <p:spPr>
          <a:xfrm rot="16028777">
            <a:off x="5438667" y="1160531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49" name="TextBox 48"/>
          <p:cNvSpPr txBox="1"/>
          <p:nvPr/>
        </p:nvSpPr>
        <p:spPr>
          <a:xfrm rot="16028777">
            <a:off x="5626682" y="1146950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50" name="TextBox 49"/>
          <p:cNvSpPr txBox="1"/>
          <p:nvPr/>
        </p:nvSpPr>
        <p:spPr>
          <a:xfrm rot="16028777">
            <a:off x="5789907" y="1100884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6041872" y="1117080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0.0625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291295" y="980495"/>
            <a:ext cx="939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241417" y="731108"/>
            <a:ext cx="1061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H2A(</a:t>
            </a:r>
            <a:r>
              <a:rPr lang="en-US" sz="1050" dirty="0" err="1"/>
              <a:t>ug</a:t>
            </a:r>
            <a:r>
              <a:rPr lang="en-US" sz="1050" dirty="0"/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 rot="16028777">
            <a:off x="6304484" y="1146950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0.125</a:t>
            </a:r>
          </a:p>
        </p:txBody>
      </p:sp>
      <p:sp>
        <p:nvSpPr>
          <p:cNvPr id="55" name="TextBox 54"/>
          <p:cNvSpPr txBox="1"/>
          <p:nvPr/>
        </p:nvSpPr>
        <p:spPr>
          <a:xfrm rot="16028777">
            <a:off x="6530403" y="1160531"/>
            <a:ext cx="481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0.25</a:t>
            </a:r>
          </a:p>
        </p:txBody>
      </p:sp>
      <p:sp>
        <p:nvSpPr>
          <p:cNvPr id="56" name="TextBox 55"/>
          <p:cNvSpPr txBox="1"/>
          <p:nvPr/>
        </p:nvSpPr>
        <p:spPr>
          <a:xfrm rot="16028777">
            <a:off x="6790553" y="12189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</p:txBody>
      </p:sp>
      <p:sp>
        <p:nvSpPr>
          <p:cNvPr id="57" name="TextBox 56"/>
          <p:cNvSpPr txBox="1"/>
          <p:nvPr/>
        </p:nvSpPr>
        <p:spPr>
          <a:xfrm rot="16028777">
            <a:off x="6850209" y="1040896"/>
            <a:ext cx="60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 rot="17315482">
            <a:off x="2149500" y="1186964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D10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454246" y="4006735"/>
            <a:ext cx="2616518" cy="24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870" y="3864568"/>
            <a:ext cx="2559153" cy="50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60294" y="4813998"/>
            <a:ext cx="6940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After heating, about 50% of histone is gone, while 75% of H2A is gone</a:t>
            </a:r>
          </a:p>
          <a:p>
            <a:pPr marL="342900" indent="-342900">
              <a:buAutoNum type="arabicPeriod"/>
            </a:pPr>
            <a:r>
              <a:rPr lang="en-US" sz="1400" dirty="0"/>
              <a:t>In terms of </a:t>
            </a:r>
            <a:r>
              <a:rPr lang="en-US" sz="1400" dirty="0" err="1"/>
              <a:t>cGAS</a:t>
            </a:r>
            <a:r>
              <a:rPr lang="en-US" sz="1400" dirty="0"/>
              <a:t> inhibitory activity, the D10 fraction from mono-Q is much stronger than purified histones (approximately 8x stronger than H2B and 16x stronger than H2A) 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r>
              <a:rPr lang="en-US" sz="1400" dirty="0"/>
              <a:t>4ul D10 fraction is equivalent to 0.0625ug H2B, and previously, 1ul of D10 fraction can inhibit more than half of the </a:t>
            </a:r>
            <a:r>
              <a:rPr lang="en-US" sz="1400" dirty="0" err="1"/>
              <a:t>cGAS</a:t>
            </a:r>
            <a:r>
              <a:rPr lang="en-US" sz="1400" dirty="0"/>
              <a:t> activity, comparable to 0.125ug H2B. </a:t>
            </a:r>
          </a:p>
        </p:txBody>
      </p:sp>
    </p:spTree>
    <p:extLst>
      <p:ext uri="{BB962C8B-B14F-4D97-AF65-F5344CB8AC3E}">
        <p14:creationId xmlns:p14="http://schemas.microsoft.com/office/powerpoint/2010/main" val="3623949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5" y="1507879"/>
            <a:ext cx="7859306" cy="44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2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678426" y="891046"/>
          <a:ext cx="7908508" cy="504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Prism 7" r:id="rId3" imgW="5745965" imgH="3668169" progId="Prism7.Document">
                  <p:embed/>
                </p:oleObj>
              </mc:Choice>
              <mc:Fallback>
                <p:oleObj name="Prism 7" r:id="rId3" imgW="5745965" imgH="3668169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426" y="891046"/>
                        <a:ext cx="7908508" cy="504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452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7806360" y="1306496"/>
            <a:ext cx="243855" cy="266715"/>
            <a:chOff x="5290357" y="5895034"/>
            <a:chExt cx="243855" cy="266715"/>
          </a:xfrm>
        </p:grpSpPr>
        <p:sp>
          <p:nvSpPr>
            <p:cNvPr id="99" name="Oval 98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253402" y="2052944"/>
            <a:ext cx="243855" cy="266715"/>
            <a:chOff x="5290357" y="5895034"/>
            <a:chExt cx="243855" cy="266715"/>
          </a:xfrm>
        </p:grpSpPr>
        <p:sp>
          <p:nvSpPr>
            <p:cNvPr id="102" name="Oval 101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Image result for chromat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7" y="425303"/>
            <a:ext cx="3303143" cy="228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2764467" y="1408191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>
            <a:off x="2546498" y="1423526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64281" y="1300628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1646312" y="1315963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802" y="1187750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994200" y="1203085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4288390" y="430999"/>
            <a:ext cx="4213549" cy="2490818"/>
            <a:chOff x="2546498" y="3839834"/>
            <a:chExt cx="4213549" cy="2490818"/>
          </a:xfrm>
        </p:grpSpPr>
        <p:grpSp>
          <p:nvGrpSpPr>
            <p:cNvPr id="55" name="Group 54"/>
            <p:cNvGrpSpPr/>
            <p:nvPr/>
          </p:nvGrpSpPr>
          <p:grpSpPr>
            <a:xfrm>
              <a:off x="2546498" y="3839834"/>
              <a:ext cx="4135527" cy="2283527"/>
              <a:chOff x="4546033" y="419251"/>
              <a:chExt cx="4135527" cy="2283527"/>
            </a:xfrm>
          </p:grpSpPr>
          <p:pic>
            <p:nvPicPr>
              <p:cNvPr id="59" name="Picture 2" descr="Image result for chromati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6033" y="419251"/>
                <a:ext cx="3303143" cy="22835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Isosceles Triangle 59"/>
              <p:cNvSpPr/>
              <p:nvPr/>
            </p:nvSpPr>
            <p:spPr>
              <a:xfrm>
                <a:off x="6688494" y="1417474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8522685" y="1016883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/>
              <p:cNvSpPr/>
              <p:nvPr/>
            </p:nvSpPr>
            <p:spPr>
              <a:xfrm>
                <a:off x="5788308" y="1309911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343532" y="117106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/>
              <p:cNvSpPr/>
              <p:nvPr/>
            </p:nvSpPr>
            <p:spPr>
              <a:xfrm>
                <a:off x="5136196" y="1197033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8106493" y="170146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6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025928" y="4270568"/>
              <a:ext cx="809843" cy="6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5611288" y="4945117"/>
              <a:ext cx="809843" cy="6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031188" y="5601793"/>
              <a:ext cx="809843" cy="6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Oval 65"/>
          <p:cNvSpPr/>
          <p:nvPr/>
        </p:nvSpPr>
        <p:spPr>
          <a:xfrm>
            <a:off x="8265041" y="2386093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42" y="378137"/>
            <a:ext cx="4638385" cy="2743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197994" y="3562383"/>
            <a:ext cx="1680559" cy="2658662"/>
            <a:chOff x="3197994" y="3562383"/>
            <a:chExt cx="1680559" cy="2658662"/>
          </a:xfrm>
        </p:grpSpPr>
        <p:pic>
          <p:nvPicPr>
            <p:cNvPr id="6150" name="Picture 6" descr="Image result for eppendorf 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994" y="3562383"/>
              <a:ext cx="1680559" cy="265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/>
            <p:cNvGrpSpPr/>
            <p:nvPr/>
          </p:nvGrpSpPr>
          <p:grpSpPr>
            <a:xfrm>
              <a:off x="4188672" y="4697888"/>
              <a:ext cx="251597" cy="193826"/>
              <a:chOff x="1545305" y="4612135"/>
              <a:chExt cx="376844" cy="290314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513031" y="4959826"/>
              <a:ext cx="251597" cy="193826"/>
              <a:chOff x="1545305" y="4612135"/>
              <a:chExt cx="376844" cy="290314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261434" y="5415589"/>
              <a:ext cx="251597" cy="193826"/>
              <a:chOff x="1545305" y="4612135"/>
              <a:chExt cx="376844" cy="290314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6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4456078" y="454555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4183900" y="508701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4306004" y="5618249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673115" y="3562383"/>
            <a:ext cx="1680559" cy="2658662"/>
            <a:chOff x="673115" y="3562383"/>
            <a:chExt cx="1680559" cy="2658662"/>
          </a:xfrm>
        </p:grpSpPr>
        <p:pic>
          <p:nvPicPr>
            <p:cNvPr id="79" name="Picture 6" descr="Image result for eppendorf 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15" y="3562383"/>
              <a:ext cx="1680559" cy="265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0" name="Group 79"/>
            <p:cNvGrpSpPr/>
            <p:nvPr/>
          </p:nvGrpSpPr>
          <p:grpSpPr>
            <a:xfrm>
              <a:off x="1663793" y="4628833"/>
              <a:ext cx="370551" cy="262878"/>
              <a:chOff x="1545305" y="4508708"/>
              <a:chExt cx="555014" cy="393741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941444" y="4508708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Isosceles Triangle 81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839450" y="4959831"/>
              <a:ext cx="400299" cy="285620"/>
              <a:chOff x="1322578" y="4612135"/>
              <a:chExt cx="599571" cy="427803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763274" y="4612135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/>
              <p:cNvSpPr/>
              <p:nvPr/>
            </p:nvSpPr>
            <p:spPr>
              <a:xfrm>
                <a:off x="1322578" y="4764959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736556" y="5401492"/>
              <a:ext cx="388998" cy="207919"/>
              <a:chOff x="1545305" y="4591026"/>
              <a:chExt cx="582644" cy="311423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1969074" y="4591026"/>
                <a:ext cx="158875" cy="158875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/>
              <p:cNvSpPr/>
              <p:nvPr/>
            </p:nvSpPr>
            <p:spPr>
              <a:xfrm>
                <a:off x="1545305" y="4627470"/>
                <a:ext cx="318976" cy="27497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913766" y="3562383"/>
            <a:ext cx="1680559" cy="2658662"/>
            <a:chOff x="5913766" y="3562383"/>
            <a:chExt cx="1680559" cy="2658662"/>
          </a:xfrm>
        </p:grpSpPr>
        <p:pic>
          <p:nvPicPr>
            <p:cNvPr id="93" name="Picture 6" descr="Image result for eppendorf tub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766" y="3562383"/>
              <a:ext cx="1680559" cy="265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7171850" y="454555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899672" y="5087018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7021776" y="5618249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Oval 105"/>
            <p:cNvSpPr/>
            <p:nvPr/>
          </p:nvSpPr>
          <p:spPr>
            <a:xfrm>
              <a:off x="7383133" y="4575800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979696" y="5070008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7249793" y="5659389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7163768" y="4969200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Oval 109"/>
            <p:cNvSpPr/>
            <p:nvPr/>
          </p:nvSpPr>
          <p:spPr>
            <a:xfrm>
              <a:off x="7243792" y="4952190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0" descr="Image result for dna with no backgroun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48508">
              <a:off x="6933389" y="5340072"/>
              <a:ext cx="368031" cy="29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Oval 111"/>
            <p:cNvSpPr/>
            <p:nvPr/>
          </p:nvSpPr>
          <p:spPr>
            <a:xfrm>
              <a:off x="6977615" y="5487284"/>
              <a:ext cx="106072" cy="106072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66"/>
          <p:cNvSpPr/>
          <p:nvPr/>
        </p:nvSpPr>
        <p:spPr>
          <a:xfrm>
            <a:off x="266201" y="5876817"/>
            <a:ext cx="158875" cy="15887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196550" y="6463341"/>
            <a:ext cx="318976" cy="27497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4959" y="577158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cGAS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1697" y="6430126"/>
            <a:ext cx="18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Putative inhibitor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3400" y="3131500"/>
            <a:ext cx="138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high salt extraction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13847" y="3125834"/>
            <a:ext cx="250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reaction when we low the salt concentration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547707" y="3121337"/>
            <a:ext cx="206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cGAS remove the putative inhibitor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6201" y="6143128"/>
            <a:ext cx="243855" cy="266715"/>
            <a:chOff x="5290357" y="5895034"/>
            <a:chExt cx="243855" cy="266715"/>
          </a:xfrm>
        </p:grpSpPr>
        <p:sp>
          <p:nvSpPr>
            <p:cNvPr id="16" name="Oval 15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94243" y="60891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cGAMP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7007306" y="4653407"/>
            <a:ext cx="243855" cy="266715"/>
            <a:chOff x="5290357" y="5895034"/>
            <a:chExt cx="243855" cy="266715"/>
          </a:xfrm>
        </p:grpSpPr>
        <p:sp>
          <p:nvSpPr>
            <p:cNvPr id="89" name="Oval 88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160486" y="5307580"/>
            <a:ext cx="243855" cy="266715"/>
            <a:chOff x="5290357" y="5895034"/>
            <a:chExt cx="243855" cy="266715"/>
          </a:xfrm>
        </p:grpSpPr>
        <p:sp>
          <p:nvSpPr>
            <p:cNvPr id="96" name="Oval 95"/>
            <p:cNvSpPr/>
            <p:nvPr/>
          </p:nvSpPr>
          <p:spPr>
            <a:xfrm>
              <a:off x="5290357" y="5895034"/>
              <a:ext cx="148605" cy="1486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385607" y="6013144"/>
              <a:ext cx="148605" cy="1486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515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1" grpId="0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19200" y="1200150"/>
          <a:ext cx="6754813" cy="5124497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8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Activity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Yield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Fold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7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40% AmSO</a:t>
                      </a:r>
                      <a:r>
                        <a:rPr kumimoji="0" lang="en-US" altLang="zh-CN" sz="17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</a:t>
                      </a: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 cut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About half in sup, half in pellet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~50%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3-4x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Mono S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7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HiTrap Q HP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Bind 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Mono Q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~70%B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Superose 6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Void Volumn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80%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Phenyl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~60%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1.5x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Blue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 and 25%B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CHT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50%B and 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15-20%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50x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Octyl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cGAS affinity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70%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ANX FF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Q FF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Heparin HP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206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Glycerol Gradient (10%~50%)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Bottom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-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220" name="TextBox 2"/>
          <p:cNvSpPr txBox="1">
            <a:spLocks noChangeArrowheads="1"/>
          </p:cNvSpPr>
          <p:nvPr/>
        </p:nvSpPr>
        <p:spPr bwMode="auto">
          <a:xfrm>
            <a:off x="609600" y="4572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latin typeface="Calibri" panose="020F0502020204030204" pitchFamily="34" charset="0"/>
              </a:rPr>
              <a:t>Column Summary Table</a:t>
            </a:r>
          </a:p>
        </p:txBody>
      </p:sp>
    </p:spTree>
    <p:extLst>
      <p:ext uri="{BB962C8B-B14F-4D97-AF65-F5344CB8AC3E}">
        <p14:creationId xmlns:p14="http://schemas.microsoft.com/office/powerpoint/2010/main" val="2781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220663" y="622300"/>
            <a:ext cx="8240712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2"/>
          <p:cNvSpPr txBox="1">
            <a:spLocks noChangeArrowheads="1"/>
          </p:cNvSpPr>
          <p:nvPr/>
        </p:nvSpPr>
        <p:spPr bwMode="auto">
          <a:xfrm>
            <a:off x="304800" y="4038600"/>
            <a:ext cx="736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~30nM</a:t>
            </a:r>
          </a:p>
        </p:txBody>
      </p:sp>
      <p:sp>
        <p:nvSpPr>
          <p:cNvPr id="44036" name="TextBox 3"/>
          <p:cNvSpPr txBox="1">
            <a:spLocks noChangeArrowheads="1"/>
          </p:cNvSpPr>
          <p:nvPr/>
        </p:nvSpPr>
        <p:spPr bwMode="auto">
          <a:xfrm>
            <a:off x="8212974" y="1641475"/>
            <a:ext cx="836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~250nM</a:t>
            </a:r>
          </a:p>
        </p:txBody>
      </p:sp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8212974" y="1949450"/>
            <a:ext cx="785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~2.5uM</a:t>
            </a:r>
          </a:p>
        </p:txBody>
      </p:sp>
      <p:sp>
        <p:nvSpPr>
          <p:cNvPr id="44038" name="TextBox 5"/>
          <p:cNvSpPr txBox="1">
            <a:spLocks noChangeArrowheads="1"/>
          </p:cNvSpPr>
          <p:nvPr/>
        </p:nvSpPr>
        <p:spPr bwMode="auto">
          <a:xfrm>
            <a:off x="8212974" y="1244600"/>
            <a:ext cx="736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~25nM</a:t>
            </a:r>
          </a:p>
        </p:txBody>
      </p:sp>
      <p:sp>
        <p:nvSpPr>
          <p:cNvPr id="44039" name="TextBox 6"/>
          <p:cNvSpPr txBox="1">
            <a:spLocks noChangeArrowheads="1"/>
          </p:cNvSpPr>
          <p:nvPr/>
        </p:nvSpPr>
        <p:spPr bwMode="auto">
          <a:xfrm>
            <a:off x="3352800" y="5238750"/>
            <a:ext cx="666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~50nM</a:t>
            </a:r>
          </a:p>
        </p:txBody>
      </p:sp>
    </p:spTree>
    <p:extLst>
      <p:ext uri="{BB962C8B-B14F-4D97-AF65-F5344CB8AC3E}">
        <p14:creationId xmlns:p14="http://schemas.microsoft.com/office/powerpoint/2010/main" val="12187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>
            <a:spLocks noChangeArrowheads="1"/>
          </p:cNvSpPr>
          <p:nvPr/>
        </p:nvSpPr>
        <p:spPr bwMode="auto">
          <a:xfrm>
            <a:off x="533400" y="648730"/>
            <a:ext cx="75438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Bind to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Q</a:t>
            </a:r>
            <a:r>
              <a:rPr lang="en-US" altLang="zh-CN" dirty="0">
                <a:latin typeface="Arial" panose="020B0604020202020204" pitchFamily="34" charset="0"/>
              </a:rPr>
              <a:t> column quite well and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CHT</a:t>
            </a:r>
            <a:r>
              <a:rPr lang="en-US" altLang="zh-CN" dirty="0">
                <a:latin typeface="Arial" panose="020B0604020202020204" pitchFamily="34" charset="0"/>
              </a:rPr>
              <a:t> column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It’s very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big/heavy complex </a:t>
            </a:r>
            <a:r>
              <a:rPr lang="en-US" altLang="zh-CN" dirty="0">
                <a:latin typeface="Arial" panose="020B0604020202020204" pitchFamily="34" charset="0"/>
              </a:rPr>
              <a:t>(eluted in void volume on gel filtrations, major activity in P100, or in the bottom fraction of glycerol/sucrose gradient centrifugation)</a:t>
            </a:r>
          </a:p>
          <a:p>
            <a:pPr eaLnBrk="1" hangingPunct="1"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 is sensitive to 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</a:rPr>
              <a:t>Benzonase</a:t>
            </a:r>
            <a:r>
              <a:rPr lang="en-US" altLang="zh-CN" dirty="0">
                <a:latin typeface="Arial" panose="020B0604020202020204" pitchFamily="34" charset="0"/>
              </a:rPr>
              <a:t> (an enzyme that digest both RNA and DNA) treatment.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8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8038" y="1452258"/>
            <a:ext cx="7343776" cy="2756203"/>
            <a:chOff x="1323975" y="3710734"/>
            <a:chExt cx="7343776" cy="27562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634" t="61532" r="1522" b="2432"/>
            <a:stretch/>
          </p:blipFill>
          <p:spPr>
            <a:xfrm>
              <a:off x="1323975" y="4561937"/>
              <a:ext cx="7343776" cy="1905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1580442" y="4018523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/>
                <a:t>-</a:t>
              </a:r>
            </a:p>
          </p:txBody>
        </p:sp>
        <p:sp>
          <p:nvSpPr>
            <p:cNvPr id="5" name="TextBox 5"/>
            <p:cNvSpPr txBox="1">
              <a:spLocks noChangeArrowheads="1"/>
            </p:cNvSpPr>
            <p:nvPr/>
          </p:nvSpPr>
          <p:spPr bwMode="auto">
            <a:xfrm rot="18963058">
              <a:off x="31146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30</a:t>
              </a:r>
            </a:p>
          </p:txBody>
        </p: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 rot="18963058">
              <a:off x="38061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60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32034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/>
                <a:t>25nt ssDNA F (ng)</a:t>
              </a:r>
              <a:endParaRPr lang="en-US" altLang="en-US" sz="1100" b="1" dirty="0"/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3203464" y="4142348"/>
              <a:ext cx="9550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5"/>
            <p:cNvSpPr txBox="1">
              <a:spLocks noChangeArrowheads="1"/>
            </p:cNvSpPr>
            <p:nvPr/>
          </p:nvSpPr>
          <p:spPr bwMode="auto">
            <a:xfrm rot="18963058">
              <a:off x="45624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30</a:t>
              </a:r>
            </a:p>
          </p:txBody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 rot="18963058">
              <a:off x="52539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60</a:t>
              </a: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46512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/>
                <a:t>25nt ssDNA R (ng)</a:t>
              </a:r>
              <a:endParaRPr lang="en-US" altLang="en-US" sz="1100" b="1" dirty="0"/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4651264" y="4142348"/>
              <a:ext cx="9550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5"/>
            <p:cNvSpPr txBox="1">
              <a:spLocks noChangeArrowheads="1"/>
            </p:cNvSpPr>
            <p:nvPr/>
          </p:nvSpPr>
          <p:spPr bwMode="auto">
            <a:xfrm rot="18963058">
              <a:off x="59461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30</a:t>
              </a:r>
            </a:p>
          </p:txBody>
        </p:sp>
        <p:sp>
          <p:nvSpPr>
            <p:cNvPr id="14" name="TextBox 6"/>
            <p:cNvSpPr txBox="1">
              <a:spLocks noChangeArrowheads="1"/>
            </p:cNvSpPr>
            <p:nvPr/>
          </p:nvSpPr>
          <p:spPr bwMode="auto">
            <a:xfrm rot="18963058">
              <a:off x="66376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60</a:t>
              </a: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60349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/>
                <a:t>45nt ssDNA F (ng)</a:t>
              </a:r>
              <a:endParaRPr lang="en-US" altLang="en-US" sz="1100" b="1" dirty="0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6034951" y="4141621"/>
              <a:ext cx="9550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5"/>
            <p:cNvSpPr txBox="1">
              <a:spLocks noChangeArrowheads="1"/>
            </p:cNvSpPr>
            <p:nvPr/>
          </p:nvSpPr>
          <p:spPr bwMode="auto">
            <a:xfrm rot="18963058">
              <a:off x="73939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30</a:t>
              </a:r>
            </a:p>
          </p:txBody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 rot="18963058">
              <a:off x="80854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60</a:t>
              </a:r>
            </a:p>
          </p:txBody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74827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/>
                <a:t>45nt ssDNA R (ng)</a:t>
              </a:r>
              <a:endParaRPr lang="en-US" altLang="en-US" sz="1100" b="1" dirty="0"/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7482751" y="4141621"/>
              <a:ext cx="9550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5"/>
            <p:cNvSpPr txBox="1">
              <a:spLocks noChangeArrowheads="1"/>
            </p:cNvSpPr>
            <p:nvPr/>
          </p:nvSpPr>
          <p:spPr bwMode="auto">
            <a:xfrm rot="18963058">
              <a:off x="2222711" y="4057112"/>
              <a:ext cx="9476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b="1" dirty="0"/>
                <a:t>45nt </a:t>
              </a:r>
              <a:r>
                <a:rPr lang="en-US" altLang="en-US" sz="900" b="1" dirty="0" err="1"/>
                <a:t>ssRNA</a:t>
              </a:r>
              <a:r>
                <a:rPr lang="en-US" altLang="en-US" sz="900" b="1" dirty="0"/>
                <a:t> R</a:t>
              </a:r>
            </a:p>
            <a:p>
              <a:pPr algn="ctr" eaLnBrk="1" hangingPunct="1"/>
              <a:r>
                <a:rPr lang="en-US" altLang="en-US" sz="900" b="1" dirty="0"/>
                <a:t>30ng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79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4505</TotalTime>
  <Words>2227</Words>
  <Application>Microsoft Office PowerPoint</Application>
  <PresentationFormat>On-screen Show (4:3)</PresentationFormat>
  <Paragraphs>487</Paragraphs>
  <Slides>55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IPAMincho</vt:lpstr>
      <vt:lpstr>ＭＳ Ｐゴシック</vt:lpstr>
      <vt:lpstr>msgothic</vt:lpstr>
      <vt:lpstr>宋体</vt:lpstr>
      <vt:lpstr>Arial</vt:lpstr>
      <vt:lpstr>Calibri</vt:lpstr>
      <vt:lpstr>Courier New</vt:lpstr>
      <vt:lpstr>Office Theme</vt:lpstr>
      <vt:lpstr>Prism 6</vt:lpstr>
      <vt:lpstr>Prism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UT Southwestern Medical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Junyao Ren</dc:creator>
  <cp:lastModifiedBy>Junyao Ren</cp:lastModifiedBy>
  <cp:revision>132</cp:revision>
  <dcterms:created xsi:type="dcterms:W3CDTF">2013-01-23T13:17:10Z</dcterms:created>
  <dcterms:modified xsi:type="dcterms:W3CDTF">2018-05-02T17:08:59Z</dcterms:modified>
</cp:coreProperties>
</file>